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0" r:id="rId1"/>
  </p:sldMasterIdLst>
  <p:notesMasterIdLst>
    <p:notesMasterId r:id="rId44"/>
  </p:notesMasterIdLst>
  <p:sldIdLst>
    <p:sldId id="256" r:id="rId2"/>
    <p:sldId id="415" r:id="rId3"/>
    <p:sldId id="404" r:id="rId4"/>
    <p:sldId id="406" r:id="rId5"/>
    <p:sldId id="409" r:id="rId6"/>
    <p:sldId id="410" r:id="rId7"/>
    <p:sldId id="407" r:id="rId8"/>
    <p:sldId id="408" r:id="rId9"/>
    <p:sldId id="639" r:id="rId10"/>
    <p:sldId id="412" r:id="rId11"/>
    <p:sldId id="641" r:id="rId12"/>
    <p:sldId id="411" r:id="rId13"/>
    <p:sldId id="643" r:id="rId14"/>
    <p:sldId id="644" r:id="rId15"/>
    <p:sldId id="645" r:id="rId16"/>
    <p:sldId id="403" r:id="rId17"/>
    <p:sldId id="642" r:id="rId18"/>
    <p:sldId id="402" r:id="rId19"/>
    <p:sldId id="428" r:id="rId20"/>
    <p:sldId id="426" r:id="rId21"/>
    <p:sldId id="257" r:id="rId22"/>
    <p:sldId id="427" r:id="rId23"/>
    <p:sldId id="425" r:id="rId24"/>
    <p:sldId id="424" r:id="rId25"/>
    <p:sldId id="431" r:id="rId26"/>
    <p:sldId id="419" r:id="rId27"/>
    <p:sldId id="420" r:id="rId28"/>
    <p:sldId id="421" r:id="rId29"/>
    <p:sldId id="429" r:id="rId30"/>
    <p:sldId id="430" r:id="rId31"/>
    <p:sldId id="432" r:id="rId32"/>
    <p:sldId id="259" r:id="rId33"/>
    <p:sldId id="263" r:id="rId34"/>
    <p:sldId id="261" r:id="rId35"/>
    <p:sldId id="262" r:id="rId36"/>
    <p:sldId id="258" r:id="rId37"/>
    <p:sldId id="281" r:id="rId38"/>
    <p:sldId id="264" r:id="rId39"/>
    <p:sldId id="265" r:id="rId40"/>
    <p:sldId id="418" r:id="rId41"/>
    <p:sldId id="414" r:id="rId42"/>
    <p:sldId id="417"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79"/>
    <p:restoredTop sz="82465"/>
  </p:normalViewPr>
  <p:slideViewPr>
    <p:cSldViewPr snapToGrid="0" snapToObjects="1">
      <p:cViewPr>
        <p:scale>
          <a:sx n="91" d="100"/>
          <a:sy n="91" d="100"/>
        </p:scale>
        <p:origin x="144"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4.png>
</file>

<file path=ppt/media/image3.png>
</file>

<file path=ppt/media/image4.png>
</file>

<file path=ppt/media/image5.png>
</file>

<file path=ppt/media/image6.png>
</file>

<file path=ppt/media/image7.jpe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E0F0F6-C129-5E44-AA28-6CDAE45BF4E5}" type="datetimeFigureOut">
              <a:rPr lang="en-US" smtClean="0"/>
              <a:t>7/9/24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40912B-3739-6942-B82E-AA60E9DC2524}" type="slidenum">
              <a:rPr lang="en-US" smtClean="0"/>
              <a:t>‹#›</a:t>
            </a:fld>
            <a:endParaRPr lang="en-US"/>
          </a:p>
        </p:txBody>
      </p:sp>
    </p:spTree>
    <p:extLst>
      <p:ext uri="{BB962C8B-B14F-4D97-AF65-F5344CB8AC3E}">
        <p14:creationId xmlns:p14="http://schemas.microsoft.com/office/powerpoint/2010/main" val="1088505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search.r-project.org/CRAN/refmans/vegan/help/anosim.html" TargetMode="External"/><Relationship Id="rId2" Type="http://schemas.openxmlformats.org/officeDocument/2006/relationships/slide" Target="../slides/slide22.xml"/><Relationship Id="rId1" Type="http://schemas.openxmlformats.org/officeDocument/2006/relationships/notesMaster" Target="../notesMasters/notesMaster1.xml"/><Relationship Id="rId5" Type="http://schemas.openxmlformats.org/officeDocument/2006/relationships/hyperlink" Target="https://search.r-project.org/CRAN/refmans/vegan/help/betadisper.html" TargetMode="External"/><Relationship Id="rId4" Type="http://schemas.openxmlformats.org/officeDocument/2006/relationships/hyperlink" Target="https://search.r-project.org/CRAN/refmans/vegan/help/mrpp.html"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2</a:t>
            </a:fld>
            <a:endParaRPr lang="en-US"/>
          </a:p>
        </p:txBody>
      </p:sp>
    </p:spTree>
    <p:extLst>
      <p:ext uri="{BB962C8B-B14F-4D97-AF65-F5344CB8AC3E}">
        <p14:creationId xmlns:p14="http://schemas.microsoft.com/office/powerpoint/2010/main" val="36560914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000000"/>
                </a:solidFill>
                <a:effectLst/>
                <a:latin typeface="Open Sans" panose="020B0606030504020204" pitchFamily="34" charset="0"/>
              </a:rPr>
              <a:t>These authors defined an Indicator Value (</a:t>
            </a:r>
            <a:r>
              <a:rPr lang="en-US" b="0" i="0" u="none" strike="noStrike" dirty="0" err="1">
                <a:solidFill>
                  <a:srgbClr val="000000"/>
                </a:solidFill>
                <a:effectLst/>
                <a:latin typeface="Open Sans" panose="020B0606030504020204" pitchFamily="34" charset="0"/>
              </a:rPr>
              <a:t>IndVal</a:t>
            </a:r>
            <a:r>
              <a:rPr lang="en-US" b="0" i="0" u="none" strike="noStrike" dirty="0">
                <a:solidFill>
                  <a:srgbClr val="000000"/>
                </a:solidFill>
                <a:effectLst/>
                <a:latin typeface="Open Sans" panose="020B0606030504020204" pitchFamily="34" charset="0"/>
              </a:rPr>
              <a:t>) index to measure the association between a species and a site group. The method of </a:t>
            </a:r>
            <a:r>
              <a:rPr lang="en-US" b="0" i="0" u="none" strike="noStrike" dirty="0" err="1">
                <a:solidFill>
                  <a:srgbClr val="000000"/>
                </a:solidFill>
                <a:effectLst/>
                <a:latin typeface="Open Sans" panose="020B0606030504020204" pitchFamily="34" charset="0"/>
              </a:rPr>
              <a:t>Dufrêne</a:t>
            </a:r>
            <a:r>
              <a:rPr lang="en-US" b="0" i="0" u="none" strike="noStrike" dirty="0">
                <a:solidFill>
                  <a:srgbClr val="000000"/>
                </a:solidFill>
                <a:effectLst/>
                <a:latin typeface="Open Sans" panose="020B0606030504020204" pitchFamily="34" charset="0"/>
              </a:rPr>
              <a:t> and Legendre (1997) calculates the </a:t>
            </a:r>
            <a:r>
              <a:rPr lang="en-US" b="0" i="0" u="none" strike="noStrike" dirty="0" err="1">
                <a:solidFill>
                  <a:srgbClr val="000000"/>
                </a:solidFill>
                <a:effectLst/>
                <a:latin typeface="Open Sans" panose="020B0606030504020204" pitchFamily="34" charset="0"/>
              </a:rPr>
              <a:t>IndVal</a:t>
            </a:r>
            <a:r>
              <a:rPr lang="en-US" b="0" i="0" u="none" strike="noStrike" dirty="0">
                <a:solidFill>
                  <a:srgbClr val="000000"/>
                </a:solidFill>
                <a:effectLst/>
                <a:latin typeface="Open Sans" panose="020B0606030504020204" pitchFamily="34" charset="0"/>
              </a:rPr>
              <a:t> index between the species and each site group and then looks for the group corresponding to the highest association value. Finally, the statistical significance of this relationship is tested using a permutation test. </a:t>
            </a:r>
            <a:r>
              <a:rPr lang="en-US" b="0" i="0" u="none" strike="noStrike" dirty="0" err="1">
                <a:solidFill>
                  <a:srgbClr val="000000"/>
                </a:solidFill>
                <a:effectLst/>
                <a:latin typeface="Open Sans" panose="020B0606030504020204" pitchFamily="34" charset="0"/>
              </a:rPr>
              <a:t>IndVal</a:t>
            </a:r>
            <a:r>
              <a:rPr lang="en-US" b="0" i="0" u="none" strike="noStrike" dirty="0">
                <a:solidFill>
                  <a:srgbClr val="000000"/>
                </a:solidFill>
                <a:effectLst/>
                <a:latin typeface="Open Sans" panose="020B0606030504020204" pitchFamily="34" charset="0"/>
              </a:rPr>
              <a:t> is the default index used to measure the association between a species and a group of sites in </a:t>
            </a:r>
            <a:r>
              <a:rPr lang="en-US" dirty="0" err="1"/>
              <a:t>multipatt</a:t>
            </a:r>
            <a:r>
              <a:rPr lang="en-US" dirty="0"/>
              <a:t>()</a:t>
            </a:r>
            <a:r>
              <a:rPr lang="en-US" b="0" i="0" u="none" strike="noStrike" dirty="0">
                <a:solidFill>
                  <a:srgbClr val="000000"/>
                </a:solidFill>
                <a:effectLst/>
                <a:latin typeface="Open Sans" panose="020B0606030504020204" pitchFamily="34" charset="0"/>
              </a:rPr>
              <a:t>. However, by default </a:t>
            </a:r>
            <a:r>
              <a:rPr lang="en-US" dirty="0" err="1"/>
              <a:t>multipatt</a:t>
            </a:r>
            <a:r>
              <a:rPr lang="en-US" dirty="0"/>
              <a:t>()</a:t>
            </a:r>
            <a:r>
              <a:rPr lang="en-US" b="0" i="0" u="none" strike="noStrike" dirty="0">
                <a:solidFill>
                  <a:srgbClr val="000000"/>
                </a:solidFill>
                <a:effectLst/>
                <a:latin typeface="Open Sans" panose="020B0606030504020204" pitchFamily="34" charset="0"/>
              </a:rPr>
              <a:t> uses an extension of the original Indicator Value method, because the function looks for indicator species of both individual site groups </a:t>
            </a:r>
            <a:r>
              <a:rPr lang="en-US" b="0" i="1" u="none" strike="noStrike" dirty="0">
                <a:solidFill>
                  <a:srgbClr val="000000"/>
                </a:solidFill>
                <a:effectLst/>
                <a:latin typeface="Open Sans" panose="020B0606030504020204" pitchFamily="34" charset="0"/>
              </a:rPr>
              <a:t>and</a:t>
            </a:r>
            <a:r>
              <a:rPr lang="en-US" b="0" i="0" u="none" strike="noStrike" dirty="0">
                <a:solidFill>
                  <a:srgbClr val="000000"/>
                </a:solidFill>
                <a:effectLst/>
                <a:latin typeface="Open Sans" panose="020B0606030504020204" pitchFamily="34" charset="0"/>
              </a:rPr>
              <a:t> combinations of site groups, as explained in De </a:t>
            </a:r>
            <a:r>
              <a:rPr lang="en-US" b="0" i="0" u="none" strike="noStrike" dirty="0" err="1">
                <a:solidFill>
                  <a:srgbClr val="000000"/>
                </a:solidFill>
                <a:effectLst/>
                <a:latin typeface="Open Sans" panose="020B0606030504020204" pitchFamily="34" charset="0"/>
              </a:rPr>
              <a:t>Cáceres</a:t>
            </a:r>
            <a:r>
              <a:rPr lang="en-US" b="0" i="0" u="none" strike="noStrike" dirty="0">
                <a:solidFill>
                  <a:srgbClr val="000000"/>
                </a:solidFill>
                <a:effectLst/>
                <a:latin typeface="Open Sans" panose="020B0606030504020204" pitchFamily="34" charset="0"/>
              </a:rPr>
              <a:t>, Legendre, and Moretti (2010).</a:t>
            </a:r>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23</a:t>
            </a:fld>
            <a:endParaRPr lang="en-US"/>
          </a:p>
        </p:txBody>
      </p:sp>
    </p:spTree>
    <p:extLst>
      <p:ext uri="{BB962C8B-B14F-4D97-AF65-F5344CB8AC3E}">
        <p14:creationId xmlns:p14="http://schemas.microsoft.com/office/powerpoint/2010/main" val="21628858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Log transform to handle skew in raw count data, z-score to standardize data</a:t>
            </a:r>
          </a:p>
        </p:txBody>
      </p:sp>
      <p:sp>
        <p:nvSpPr>
          <p:cNvPr id="4" name="Slide Number Placeholder 3"/>
          <p:cNvSpPr>
            <a:spLocks noGrp="1"/>
          </p:cNvSpPr>
          <p:nvPr>
            <p:ph type="sldNum" sz="quarter" idx="5"/>
          </p:nvPr>
        </p:nvSpPr>
        <p:spPr/>
        <p:txBody>
          <a:bodyPr/>
          <a:lstStyle/>
          <a:p>
            <a:fld id="{2640912B-3739-6942-B82E-AA60E9DC2524}" type="slidenum">
              <a:rPr lang="en-US" smtClean="0"/>
              <a:t>24</a:t>
            </a:fld>
            <a:endParaRPr lang="en-US"/>
          </a:p>
        </p:txBody>
      </p:sp>
    </p:spTree>
    <p:extLst>
      <p:ext uri="{BB962C8B-B14F-4D97-AF65-F5344CB8AC3E}">
        <p14:creationId xmlns:p14="http://schemas.microsoft.com/office/powerpoint/2010/main" val="15899496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PCA, with </a:t>
            </a:r>
            <a:r>
              <a:rPr lang="en-US" dirty="0" err="1"/>
              <a:t>watermass</a:t>
            </a:r>
            <a:r>
              <a:rPr lang="en-US" dirty="0"/>
              <a:t> as color, vectors are env. Factors</a:t>
            </a:r>
          </a:p>
          <a:p>
            <a:endParaRPr lang="en-US" dirty="0"/>
          </a:p>
          <a:p>
            <a:r>
              <a:rPr lang="en-US" dirty="0"/>
              <a:t>PC1 – (+) Salinity, Nitrate, Phosphate | (-) Oxygen, Nitrite</a:t>
            </a:r>
            <a:br>
              <a:rPr lang="en-US" dirty="0"/>
            </a:br>
            <a:r>
              <a:rPr lang="en-US" dirty="0"/>
              <a:t>PC 2 – (+) Temperature, Latitude | (-) Longitude </a:t>
            </a:r>
          </a:p>
          <a:p>
            <a:r>
              <a:rPr lang="en-US" dirty="0"/>
              <a:t>PC 3 – (+) Latitude | (-) Longitude, Ammonium</a:t>
            </a:r>
          </a:p>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25</a:t>
            </a:fld>
            <a:endParaRPr lang="en-US"/>
          </a:p>
        </p:txBody>
      </p:sp>
    </p:spTree>
    <p:extLst>
      <p:ext uri="{BB962C8B-B14F-4D97-AF65-F5344CB8AC3E}">
        <p14:creationId xmlns:p14="http://schemas.microsoft.com/office/powerpoint/2010/main" val="38984134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26</a:t>
            </a:fld>
            <a:endParaRPr lang="en-US"/>
          </a:p>
        </p:txBody>
      </p:sp>
    </p:spTree>
    <p:extLst>
      <p:ext uri="{BB962C8B-B14F-4D97-AF65-F5344CB8AC3E}">
        <p14:creationId xmlns:p14="http://schemas.microsoft.com/office/powerpoint/2010/main" val="13774889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29</a:t>
            </a:fld>
            <a:endParaRPr lang="en-US"/>
          </a:p>
        </p:txBody>
      </p:sp>
    </p:spTree>
    <p:extLst>
      <p:ext uri="{BB962C8B-B14F-4D97-AF65-F5344CB8AC3E}">
        <p14:creationId xmlns:p14="http://schemas.microsoft.com/office/powerpoint/2010/main" val="21574236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30</a:t>
            </a:fld>
            <a:endParaRPr lang="en-US"/>
          </a:p>
        </p:txBody>
      </p:sp>
    </p:spTree>
    <p:extLst>
      <p:ext uri="{BB962C8B-B14F-4D97-AF65-F5344CB8AC3E}">
        <p14:creationId xmlns:p14="http://schemas.microsoft.com/office/powerpoint/2010/main" val="14770875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31</a:t>
            </a:fld>
            <a:endParaRPr lang="en-US"/>
          </a:p>
        </p:txBody>
      </p:sp>
    </p:spTree>
    <p:extLst>
      <p:ext uri="{BB962C8B-B14F-4D97-AF65-F5344CB8AC3E}">
        <p14:creationId xmlns:p14="http://schemas.microsoft.com/office/powerpoint/2010/main" val="30432617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outflow arrows based on velocity profiles.</a:t>
            </a:r>
          </a:p>
          <a:p>
            <a:endParaRPr lang="en-US" dirty="0"/>
          </a:p>
          <a:p>
            <a:r>
              <a:rPr lang="en-US" dirty="0"/>
              <a:t>Relative abundance of Order (free vs particle associated)</a:t>
            </a:r>
          </a:p>
          <a:p>
            <a:br>
              <a:rPr lang="en-US" dirty="0"/>
            </a:br>
            <a:br>
              <a:rPr lang="en-US" dirty="0"/>
            </a:br>
            <a:r>
              <a:rPr lang="en-US" dirty="0"/>
              <a:t>free-living</a:t>
            </a:r>
            <a:br>
              <a:rPr lang="en-US" dirty="0"/>
            </a:br>
            <a:r>
              <a:rPr lang="en-US" dirty="0"/>
              <a:t>&gt;Higher pseudomonas in some of the outflow.</a:t>
            </a:r>
          </a:p>
          <a:p>
            <a:r>
              <a:rPr lang="en-US" dirty="0"/>
              <a:t>&gt; </a:t>
            </a:r>
            <a:r>
              <a:rPr lang="en-US" dirty="0" err="1"/>
              <a:t>Microtrichales</a:t>
            </a:r>
            <a:endParaRPr lang="en-US" dirty="0"/>
          </a:p>
          <a:p>
            <a:r>
              <a:rPr lang="en-US" dirty="0"/>
              <a:t>&gt; </a:t>
            </a:r>
            <a:r>
              <a:rPr lang="en-US" dirty="0" err="1"/>
              <a:t>Alteromonadales</a:t>
            </a:r>
            <a:r>
              <a:rPr lang="en-US" dirty="0"/>
              <a:t> at depth,  </a:t>
            </a:r>
          </a:p>
          <a:p>
            <a:endParaRPr lang="en-US" dirty="0"/>
          </a:p>
          <a:p>
            <a:r>
              <a:rPr lang="en-US" dirty="0"/>
              <a:t>Particle-associated</a:t>
            </a:r>
            <a:br>
              <a:rPr lang="en-US" dirty="0"/>
            </a:br>
            <a:r>
              <a:rPr lang="en-US" dirty="0" err="1"/>
              <a:t>Planctomycetales</a:t>
            </a:r>
            <a:r>
              <a:rPr lang="en-US" dirty="0"/>
              <a:t> found in almost all eastern CC  + Getz in particle-associated stations</a:t>
            </a:r>
          </a:p>
          <a:p>
            <a:endParaRPr lang="en-US" dirty="0"/>
          </a:p>
          <a:p>
            <a:r>
              <a:rPr lang="en-US" dirty="0"/>
              <a:t>&gt; Vibrio + </a:t>
            </a:r>
            <a:r>
              <a:rPr lang="en-US" dirty="0" err="1"/>
              <a:t>Aleromonadales</a:t>
            </a:r>
            <a:r>
              <a:rPr lang="en-US" dirty="0"/>
              <a:t> are found in different </a:t>
            </a:r>
          </a:p>
        </p:txBody>
      </p:sp>
      <p:sp>
        <p:nvSpPr>
          <p:cNvPr id="4" name="Slide Number Placeholder 3"/>
          <p:cNvSpPr>
            <a:spLocks noGrp="1"/>
          </p:cNvSpPr>
          <p:nvPr>
            <p:ph type="sldNum" sz="quarter" idx="5"/>
          </p:nvPr>
        </p:nvSpPr>
        <p:spPr/>
        <p:txBody>
          <a:bodyPr/>
          <a:lstStyle/>
          <a:p>
            <a:fld id="{A188DD5E-2787-5A41-81CB-78DE6C9D6DF5}" type="slidenum">
              <a:rPr lang="en-US" smtClean="0"/>
              <a:t>37</a:t>
            </a:fld>
            <a:endParaRPr lang="en-US"/>
          </a:p>
        </p:txBody>
      </p:sp>
    </p:spTree>
    <p:extLst>
      <p:ext uri="{BB962C8B-B14F-4D97-AF65-F5344CB8AC3E}">
        <p14:creationId xmlns:p14="http://schemas.microsoft.com/office/powerpoint/2010/main" val="17552653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Dissolved iron in surface (left) and mixed layer depth (MLD) (right)</a:t>
            </a:r>
          </a:p>
          <a:p>
            <a:endParaRPr lang="en-US" dirty="0"/>
          </a:p>
          <a:p>
            <a:r>
              <a:rPr lang="en-US" dirty="0"/>
              <a:t>Observing the coastal current – 89 to 68, east to west</a:t>
            </a:r>
          </a:p>
          <a:p>
            <a:r>
              <a:rPr lang="en-US" dirty="0"/>
              <a:t>The easterlies push water to create coastal current, along the iceshelf upper ~200m, MLD ranges from 90-300m.</a:t>
            </a:r>
          </a:p>
          <a:p>
            <a:endParaRPr lang="en-US" dirty="0"/>
          </a:p>
          <a:p>
            <a:r>
              <a:rPr lang="en-US" dirty="0"/>
              <a:t>Surface </a:t>
            </a:r>
          </a:p>
          <a:p>
            <a:pPr marL="171450" indent="-171450">
              <a:buFontTx/>
              <a:buChar char="-"/>
            </a:pPr>
            <a:r>
              <a:rPr lang="en-US" dirty="0"/>
              <a:t>Highest in surface waters toward pine island (eastern notch)</a:t>
            </a:r>
          </a:p>
          <a:p>
            <a:pPr marL="171450" indent="-171450">
              <a:buFontTx/>
              <a:buChar char="-"/>
            </a:pPr>
            <a:r>
              <a:rPr lang="en-US" dirty="0"/>
              <a:t>Higher at outflow (56)</a:t>
            </a:r>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188DD5E-2787-5A41-81CB-78DE6C9D6DF5}" type="slidenum">
              <a:rPr lang="en-US" smtClean="0"/>
              <a:t>38</a:t>
            </a:fld>
            <a:endParaRPr lang="en-US"/>
          </a:p>
        </p:txBody>
      </p:sp>
    </p:spTree>
    <p:extLst>
      <p:ext uri="{BB962C8B-B14F-4D97-AF65-F5344CB8AC3E}">
        <p14:creationId xmlns:p14="http://schemas.microsoft.com/office/powerpoint/2010/main" val="7982313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Dissolved iron concentration in bottom water.</a:t>
            </a:r>
          </a:p>
          <a:p>
            <a:endParaRPr lang="en-US" dirty="0"/>
          </a:p>
          <a:p>
            <a:r>
              <a:rPr lang="en-US" dirty="0"/>
              <a:t>To observe the how the CDW bottom water travels to the Dotson.</a:t>
            </a:r>
          </a:p>
          <a:p>
            <a:endParaRPr lang="en-US" dirty="0"/>
          </a:p>
          <a:p>
            <a:r>
              <a:rPr lang="en-US" dirty="0"/>
              <a:t>- High in open polynya stations (198 is cont. shelf)</a:t>
            </a:r>
          </a:p>
          <a:p>
            <a:pPr marL="171450" indent="-171450">
              <a:buFontTx/>
              <a:buChar char="-"/>
            </a:pPr>
            <a:r>
              <a:rPr lang="en-US" dirty="0"/>
              <a:t>High at inflow (SNT 14)</a:t>
            </a:r>
          </a:p>
          <a:p>
            <a:pPr marL="171450" indent="-171450">
              <a:buFontTx/>
              <a:buChar char="-"/>
            </a:pPr>
            <a:endParaRPr lang="en-US" dirty="0"/>
          </a:p>
          <a:p>
            <a:pPr marL="171450" indent="-171450">
              <a:buFontTx/>
              <a:buChar char="-"/>
            </a:pPr>
            <a:r>
              <a:rPr lang="en-US" dirty="0"/>
              <a:t>Iron isn’t higher at outflow @ bottom water </a:t>
            </a:r>
            <a:r>
              <a:rPr lang="en-US" dirty="0" err="1"/>
              <a:t>bc</a:t>
            </a:r>
            <a:r>
              <a:rPr lang="en-US" dirty="0"/>
              <a:t> outflow is around 90-400m</a:t>
            </a:r>
          </a:p>
        </p:txBody>
      </p:sp>
      <p:sp>
        <p:nvSpPr>
          <p:cNvPr id="4" name="Slide Number Placeholder 3"/>
          <p:cNvSpPr>
            <a:spLocks noGrp="1"/>
          </p:cNvSpPr>
          <p:nvPr>
            <p:ph type="sldNum" sz="quarter" idx="5"/>
          </p:nvPr>
        </p:nvSpPr>
        <p:spPr/>
        <p:txBody>
          <a:bodyPr/>
          <a:lstStyle/>
          <a:p>
            <a:fld id="{A188DD5E-2787-5A41-81CB-78DE6C9D6DF5}" type="slidenum">
              <a:rPr lang="en-US" smtClean="0"/>
              <a:t>39</a:t>
            </a:fld>
            <a:endParaRPr lang="en-US"/>
          </a:p>
        </p:txBody>
      </p:sp>
    </p:spTree>
    <p:extLst>
      <p:ext uri="{BB962C8B-B14F-4D97-AF65-F5344CB8AC3E}">
        <p14:creationId xmlns:p14="http://schemas.microsoft.com/office/powerpoint/2010/main" val="610752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Despite these harsh conditions, freezing cold temperatures and minimal terrestrial input, the Southern ocean is quite the primary production powerhouse. It accounts for 20% global biomass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TimesNewRomanPS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TimesNewRomanPSMT"/>
              </a:rPr>
              <a:t>equivalent to 11.4 </a:t>
            </a:r>
            <a:r>
              <a:rPr lang="en-US" b="0" i="0" u="none" strike="noStrike" dirty="0" err="1">
                <a:solidFill>
                  <a:srgbClr val="BDC1C6"/>
                </a:solidFill>
                <a:effectLst/>
                <a:latin typeface="Arial" panose="020B0604020202020204" pitchFamily="34" charset="0"/>
              </a:rPr>
              <a:t>petagrams</a:t>
            </a:r>
            <a:r>
              <a:rPr lang="en-US" b="0" i="0" u="none" strike="noStrike" dirty="0">
                <a:solidFill>
                  <a:srgbClr val="BDC1C6"/>
                </a:solidFill>
                <a:effectLst/>
                <a:latin typeface="Arial" panose="020B0604020202020204" pitchFamily="34" charset="0"/>
              </a:rPr>
              <a:t> of carbon</a:t>
            </a:r>
            <a:r>
              <a:rPr lang="en-US" sz="1200" dirty="0">
                <a:effectLst/>
                <a:latin typeface="TimesNewRomanPSMT"/>
              </a:rPr>
              <a:t> yr-1 (</a:t>
            </a:r>
            <a:r>
              <a:rPr lang="en-US" sz="1200" dirty="0" err="1">
                <a:effectLst/>
                <a:latin typeface="TimesNewRomanPSMT"/>
              </a:rPr>
              <a:t>Pg</a:t>
            </a:r>
            <a:r>
              <a:rPr lang="en-US" sz="1200" dirty="0">
                <a:effectLst/>
                <a:latin typeface="TimesNewRomanPSMT"/>
              </a:rPr>
              <a:t> C = 10^15)</a:t>
            </a:r>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3</a:t>
            </a:fld>
            <a:endParaRPr lang="en-US"/>
          </a:p>
        </p:txBody>
      </p:sp>
    </p:spTree>
    <p:extLst>
      <p:ext uri="{BB962C8B-B14F-4D97-AF65-F5344CB8AC3E}">
        <p14:creationId xmlns:p14="http://schemas.microsoft.com/office/powerpoint/2010/main" val="1856908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40</a:t>
            </a:fld>
            <a:endParaRPr lang="en-US"/>
          </a:p>
        </p:txBody>
      </p:sp>
    </p:spTree>
    <p:extLst>
      <p:ext uri="{BB962C8B-B14F-4D97-AF65-F5344CB8AC3E}">
        <p14:creationId xmlns:p14="http://schemas.microsoft.com/office/powerpoint/2010/main" val="22517981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41</a:t>
            </a:fld>
            <a:endParaRPr lang="en-US"/>
          </a:p>
        </p:txBody>
      </p:sp>
    </p:spTree>
    <p:extLst>
      <p:ext uri="{BB962C8B-B14F-4D97-AF65-F5344CB8AC3E}">
        <p14:creationId xmlns:p14="http://schemas.microsoft.com/office/powerpoint/2010/main" val="1836669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42</a:t>
            </a:fld>
            <a:endParaRPr lang="en-US"/>
          </a:p>
        </p:txBody>
      </p:sp>
    </p:spTree>
    <p:extLst>
      <p:ext uri="{BB962C8B-B14F-4D97-AF65-F5344CB8AC3E}">
        <p14:creationId xmlns:p14="http://schemas.microsoft.com/office/powerpoint/2010/main" val="3874652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13</a:t>
            </a:fld>
            <a:endParaRPr lang="en-US"/>
          </a:p>
        </p:txBody>
      </p:sp>
    </p:spTree>
    <p:extLst>
      <p:ext uri="{BB962C8B-B14F-4D97-AF65-F5344CB8AC3E}">
        <p14:creationId xmlns:p14="http://schemas.microsoft.com/office/powerpoint/2010/main" val="38513128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14</a:t>
            </a:fld>
            <a:endParaRPr lang="en-US"/>
          </a:p>
        </p:txBody>
      </p:sp>
    </p:spTree>
    <p:extLst>
      <p:ext uri="{BB962C8B-B14F-4D97-AF65-F5344CB8AC3E}">
        <p14:creationId xmlns:p14="http://schemas.microsoft.com/office/powerpoint/2010/main" val="3491096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15</a:t>
            </a:fld>
            <a:endParaRPr lang="en-US"/>
          </a:p>
        </p:txBody>
      </p:sp>
    </p:spTree>
    <p:extLst>
      <p:ext uri="{BB962C8B-B14F-4D97-AF65-F5344CB8AC3E}">
        <p14:creationId xmlns:p14="http://schemas.microsoft.com/office/powerpoint/2010/main" val="631281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18</a:t>
            </a:fld>
            <a:endParaRPr lang="en-US"/>
          </a:p>
        </p:txBody>
      </p:sp>
    </p:spTree>
    <p:extLst>
      <p:ext uri="{BB962C8B-B14F-4D97-AF65-F5344CB8AC3E}">
        <p14:creationId xmlns:p14="http://schemas.microsoft.com/office/powerpoint/2010/main" val="4231105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19</a:t>
            </a:fld>
            <a:endParaRPr lang="en-US"/>
          </a:p>
        </p:txBody>
      </p:sp>
    </p:spTree>
    <p:extLst>
      <p:ext uri="{BB962C8B-B14F-4D97-AF65-F5344CB8AC3E}">
        <p14:creationId xmlns:p14="http://schemas.microsoft.com/office/powerpoint/2010/main" val="1986118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20</a:t>
            </a:fld>
            <a:endParaRPr lang="en-US"/>
          </a:p>
        </p:txBody>
      </p:sp>
    </p:spTree>
    <p:extLst>
      <p:ext uri="{BB962C8B-B14F-4D97-AF65-F5344CB8AC3E}">
        <p14:creationId xmlns:p14="http://schemas.microsoft.com/office/powerpoint/2010/main" val="22284684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E8E8E8"/>
                </a:solidFill>
                <a:effectLst/>
                <a:latin typeface="Google Sans"/>
              </a:rPr>
              <a:t>permutation refers to </a:t>
            </a:r>
            <a:r>
              <a:rPr lang="en-US" b="0" i="0" u="none" strike="noStrike" dirty="0">
                <a:solidFill>
                  <a:srgbClr val="FFFFFF"/>
                </a:solidFill>
                <a:effectLst/>
                <a:latin typeface="Google Sans"/>
              </a:rPr>
              <a:t>a mathematical calculation of the number of ways a particular set can be arranged</a:t>
            </a:r>
            <a:endParaRPr lang="en-US" b="0" i="0" u="none" strike="noStrike" dirty="0">
              <a:solidFill>
                <a:srgbClr val="000000"/>
              </a:solidFill>
              <a:effectLst/>
              <a:latin typeface="-webkit-standard"/>
            </a:endParaRPr>
          </a:p>
          <a:p>
            <a:endParaRPr lang="en-US" b="0" i="0" u="none" strike="noStrike" dirty="0">
              <a:solidFill>
                <a:srgbClr val="000000"/>
              </a:solidFill>
              <a:effectLst/>
              <a:latin typeface="-webkit-standard"/>
            </a:endParaRPr>
          </a:p>
          <a:p>
            <a:endParaRPr lang="en-US" b="0" i="0" u="none" strike="noStrike" dirty="0">
              <a:solidFill>
                <a:srgbClr val="000000"/>
              </a:solidFill>
              <a:effectLst/>
              <a:latin typeface="-webkit-standard"/>
            </a:endParaRPr>
          </a:p>
          <a:p>
            <a:r>
              <a:rPr lang="en-US" b="0" i="0" u="none" strike="noStrike" dirty="0">
                <a:solidFill>
                  <a:srgbClr val="000000"/>
                </a:solidFill>
                <a:effectLst/>
                <a:latin typeface="-webkit-standard"/>
              </a:rPr>
              <a:t>PERMANOVA -- significant differences may be caused by different within-group variation (dispersion) instead of different mean values of the groups (see Warton et al. 2012 for a general analysis). However, it seems that </a:t>
            </a:r>
            <a:r>
              <a:rPr lang="en-US" dirty="0"/>
              <a:t>adonis2</a:t>
            </a:r>
            <a:r>
              <a:rPr lang="en-US" b="0" i="0" u="none" strike="noStrike" dirty="0">
                <a:solidFill>
                  <a:srgbClr val="000000"/>
                </a:solidFill>
                <a:effectLst/>
                <a:latin typeface="-webkit-standard"/>
              </a:rPr>
              <a:t> is less sensitive to dispersion effects than some of its alternatives (</a:t>
            </a:r>
            <a:r>
              <a:rPr lang="en-US" dirty="0">
                <a:solidFill>
                  <a:srgbClr val="800080"/>
                </a:solidFill>
                <a:effectLst/>
                <a:hlinkClick r:id="rId3"/>
              </a:rPr>
              <a:t>anosim</a:t>
            </a:r>
            <a:r>
              <a:rPr lang="en-US" b="0" i="0" u="none" strike="noStrike" dirty="0">
                <a:solidFill>
                  <a:srgbClr val="000000"/>
                </a:solidFill>
                <a:effectLst/>
                <a:latin typeface="-webkit-standard"/>
              </a:rPr>
              <a:t>, </a:t>
            </a:r>
            <a:r>
              <a:rPr lang="en-US" dirty="0">
                <a:solidFill>
                  <a:srgbClr val="800080"/>
                </a:solidFill>
                <a:effectLst/>
                <a:hlinkClick r:id="rId4"/>
              </a:rPr>
              <a:t>mrpp</a:t>
            </a:r>
            <a:r>
              <a:rPr lang="en-US" b="0" i="0" u="none" strike="noStrike" dirty="0">
                <a:solidFill>
                  <a:srgbClr val="000000"/>
                </a:solidFill>
                <a:effectLst/>
                <a:latin typeface="-webkit-standard"/>
              </a:rPr>
              <a:t>). Function </a:t>
            </a:r>
            <a:r>
              <a:rPr lang="en-US" dirty="0">
                <a:solidFill>
                  <a:srgbClr val="800080"/>
                </a:solidFill>
                <a:effectLst/>
                <a:hlinkClick r:id="rId5"/>
              </a:rPr>
              <a:t>betadisper</a:t>
            </a:r>
            <a:r>
              <a:rPr lang="en-US" b="0" i="0" u="none" strike="noStrike" dirty="0">
                <a:solidFill>
                  <a:srgbClr val="000000"/>
                </a:solidFill>
                <a:effectLst/>
                <a:latin typeface="-webkit-standard"/>
              </a:rPr>
              <a:t> is a sister function to </a:t>
            </a:r>
            <a:r>
              <a:rPr lang="en-US" dirty="0"/>
              <a:t>adonis2</a:t>
            </a:r>
            <a:r>
              <a:rPr lang="en-US" b="0" i="0" u="none" strike="noStrike" dirty="0">
                <a:solidFill>
                  <a:srgbClr val="000000"/>
                </a:solidFill>
                <a:effectLst/>
                <a:latin typeface="-webkit-standard"/>
              </a:rPr>
              <a:t> to study the differences in dispersion within the same geometric framework.</a:t>
            </a:r>
            <a:endParaRPr lang="en-US" dirty="0"/>
          </a:p>
        </p:txBody>
      </p:sp>
      <p:sp>
        <p:nvSpPr>
          <p:cNvPr id="4" name="Slide Number Placeholder 3"/>
          <p:cNvSpPr>
            <a:spLocks noGrp="1"/>
          </p:cNvSpPr>
          <p:nvPr>
            <p:ph type="sldNum" sz="quarter" idx="5"/>
          </p:nvPr>
        </p:nvSpPr>
        <p:spPr/>
        <p:txBody>
          <a:bodyPr/>
          <a:lstStyle/>
          <a:p>
            <a:fld id="{2640912B-3739-6942-B82E-AA60E9DC2524}" type="slidenum">
              <a:rPr lang="en-US" smtClean="0"/>
              <a:t>22</a:t>
            </a:fld>
            <a:endParaRPr lang="en-US"/>
          </a:p>
        </p:txBody>
      </p:sp>
    </p:spTree>
    <p:extLst>
      <p:ext uri="{BB962C8B-B14F-4D97-AF65-F5344CB8AC3E}">
        <p14:creationId xmlns:p14="http://schemas.microsoft.com/office/powerpoint/2010/main" val="24995979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2F998-616D-4749-9EC9-A543F31EFC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5C00562-324D-C44C-ACA9-BAE4420DC5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98FA415-1380-E44E-8F4D-0A9B871FF023}"/>
              </a:ext>
            </a:extLst>
          </p:cNvPr>
          <p:cNvSpPr>
            <a:spLocks noGrp="1"/>
          </p:cNvSpPr>
          <p:nvPr>
            <p:ph type="dt" sz="half" idx="10"/>
          </p:nvPr>
        </p:nvSpPr>
        <p:spPr/>
        <p:txBody>
          <a:bodyPr/>
          <a:lstStyle/>
          <a:p>
            <a:fld id="{5AD050FB-5AEB-9343-A0BE-778BD5FAB4DA}" type="datetimeFigureOut">
              <a:rPr lang="en-US" smtClean="0"/>
              <a:t>7/6/24</a:t>
            </a:fld>
            <a:endParaRPr lang="en-US"/>
          </a:p>
        </p:txBody>
      </p:sp>
      <p:sp>
        <p:nvSpPr>
          <p:cNvPr id="5" name="Footer Placeholder 4">
            <a:extLst>
              <a:ext uri="{FF2B5EF4-FFF2-40B4-BE49-F238E27FC236}">
                <a16:creationId xmlns:a16="http://schemas.microsoft.com/office/drawing/2014/main" id="{12AEAEFC-B278-C940-B696-C7A41063E9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DEDA8-4344-784A-B93A-51E7890BB1B2}"/>
              </a:ext>
            </a:extLst>
          </p:cNvPr>
          <p:cNvSpPr>
            <a:spLocks noGrp="1"/>
          </p:cNvSpPr>
          <p:nvPr>
            <p:ph type="sldNum" sz="quarter" idx="12"/>
          </p:nvPr>
        </p:nvSpPr>
        <p:spPr/>
        <p:txBody>
          <a:bodyPr/>
          <a:lstStyle/>
          <a:p>
            <a:fld id="{1BD95648-E628-4647-A489-478817EFB8B4}" type="slidenum">
              <a:rPr lang="en-US" smtClean="0"/>
              <a:t>‹#›</a:t>
            </a:fld>
            <a:endParaRPr lang="en-US"/>
          </a:p>
        </p:txBody>
      </p:sp>
    </p:spTree>
    <p:extLst>
      <p:ext uri="{BB962C8B-B14F-4D97-AF65-F5344CB8AC3E}">
        <p14:creationId xmlns:p14="http://schemas.microsoft.com/office/powerpoint/2010/main" val="2711977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9DE7F-9FEB-AD49-8575-DCF2F8D8C18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52F044-DE8A-AF43-9F20-E890F7502E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08BC0C-2D46-F34C-A6E3-CB3459FD055E}"/>
              </a:ext>
            </a:extLst>
          </p:cNvPr>
          <p:cNvSpPr>
            <a:spLocks noGrp="1"/>
          </p:cNvSpPr>
          <p:nvPr>
            <p:ph type="dt" sz="half" idx="10"/>
          </p:nvPr>
        </p:nvSpPr>
        <p:spPr/>
        <p:txBody>
          <a:bodyPr/>
          <a:lstStyle/>
          <a:p>
            <a:fld id="{5AD050FB-5AEB-9343-A0BE-778BD5FAB4DA}" type="datetimeFigureOut">
              <a:rPr lang="en-US" smtClean="0"/>
              <a:t>7/6/24</a:t>
            </a:fld>
            <a:endParaRPr lang="en-US"/>
          </a:p>
        </p:txBody>
      </p:sp>
      <p:sp>
        <p:nvSpPr>
          <p:cNvPr id="5" name="Footer Placeholder 4">
            <a:extLst>
              <a:ext uri="{FF2B5EF4-FFF2-40B4-BE49-F238E27FC236}">
                <a16:creationId xmlns:a16="http://schemas.microsoft.com/office/drawing/2014/main" id="{823574C3-277B-3D40-9DBC-E89D039F18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B31C20-EEF8-8349-AFAB-9CA57FA3C45A}"/>
              </a:ext>
            </a:extLst>
          </p:cNvPr>
          <p:cNvSpPr>
            <a:spLocks noGrp="1"/>
          </p:cNvSpPr>
          <p:nvPr>
            <p:ph type="sldNum" sz="quarter" idx="12"/>
          </p:nvPr>
        </p:nvSpPr>
        <p:spPr/>
        <p:txBody>
          <a:bodyPr/>
          <a:lstStyle/>
          <a:p>
            <a:fld id="{1BD95648-E628-4647-A489-478817EFB8B4}" type="slidenum">
              <a:rPr lang="en-US" smtClean="0"/>
              <a:t>‹#›</a:t>
            </a:fld>
            <a:endParaRPr lang="en-US"/>
          </a:p>
        </p:txBody>
      </p:sp>
    </p:spTree>
    <p:extLst>
      <p:ext uri="{BB962C8B-B14F-4D97-AF65-F5344CB8AC3E}">
        <p14:creationId xmlns:p14="http://schemas.microsoft.com/office/powerpoint/2010/main" val="39532969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3011F6-F72D-3742-A50D-0D711C2A420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F56F8C0-C382-4F46-833C-BA816FD43A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9EBAE0-5E97-6B49-B083-17449702F5D8}"/>
              </a:ext>
            </a:extLst>
          </p:cNvPr>
          <p:cNvSpPr>
            <a:spLocks noGrp="1"/>
          </p:cNvSpPr>
          <p:nvPr>
            <p:ph type="dt" sz="half" idx="10"/>
          </p:nvPr>
        </p:nvSpPr>
        <p:spPr/>
        <p:txBody>
          <a:bodyPr/>
          <a:lstStyle/>
          <a:p>
            <a:fld id="{5AD050FB-5AEB-9343-A0BE-778BD5FAB4DA}" type="datetimeFigureOut">
              <a:rPr lang="en-US" smtClean="0"/>
              <a:t>7/6/24</a:t>
            </a:fld>
            <a:endParaRPr lang="en-US"/>
          </a:p>
        </p:txBody>
      </p:sp>
      <p:sp>
        <p:nvSpPr>
          <p:cNvPr id="5" name="Footer Placeholder 4">
            <a:extLst>
              <a:ext uri="{FF2B5EF4-FFF2-40B4-BE49-F238E27FC236}">
                <a16:creationId xmlns:a16="http://schemas.microsoft.com/office/drawing/2014/main" id="{C87C52FE-D4F0-E844-A265-B4440DFDBE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D635F6-CD10-C545-8190-80963C26A347}"/>
              </a:ext>
            </a:extLst>
          </p:cNvPr>
          <p:cNvSpPr>
            <a:spLocks noGrp="1"/>
          </p:cNvSpPr>
          <p:nvPr>
            <p:ph type="sldNum" sz="quarter" idx="12"/>
          </p:nvPr>
        </p:nvSpPr>
        <p:spPr/>
        <p:txBody>
          <a:bodyPr/>
          <a:lstStyle/>
          <a:p>
            <a:fld id="{1BD95648-E628-4647-A489-478817EFB8B4}" type="slidenum">
              <a:rPr lang="en-US" smtClean="0"/>
              <a:t>‹#›</a:t>
            </a:fld>
            <a:endParaRPr lang="en-US"/>
          </a:p>
        </p:txBody>
      </p:sp>
    </p:spTree>
    <p:extLst>
      <p:ext uri="{BB962C8B-B14F-4D97-AF65-F5344CB8AC3E}">
        <p14:creationId xmlns:p14="http://schemas.microsoft.com/office/powerpoint/2010/main" val="3775081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B1702-945E-0043-B1F3-DADBB4A7CC69}"/>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CE5D03C-CFD7-714A-98C0-E0148BD97C57}"/>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9E69FC5-C376-7F41-B12A-BF4366F105A1}"/>
              </a:ext>
            </a:extLst>
          </p:cNvPr>
          <p:cNvSpPr>
            <a:spLocks noGrp="1"/>
          </p:cNvSpPr>
          <p:nvPr>
            <p:ph type="dt" sz="half" idx="10"/>
          </p:nvPr>
        </p:nvSpPr>
        <p:spPr/>
        <p:txBody>
          <a:bodyPr/>
          <a:lstStyle/>
          <a:p>
            <a:fld id="{5AD050FB-5AEB-9343-A0BE-778BD5FAB4DA}" type="datetimeFigureOut">
              <a:rPr lang="en-US" smtClean="0"/>
              <a:t>7/10/24</a:t>
            </a:fld>
            <a:endParaRPr lang="en-US"/>
          </a:p>
        </p:txBody>
      </p:sp>
      <p:sp>
        <p:nvSpPr>
          <p:cNvPr id="5" name="Footer Placeholder 4">
            <a:extLst>
              <a:ext uri="{FF2B5EF4-FFF2-40B4-BE49-F238E27FC236}">
                <a16:creationId xmlns:a16="http://schemas.microsoft.com/office/drawing/2014/main" id="{15993D18-7C35-6442-B8F7-E4F2935EC8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461DE8-FCD4-D243-B84D-8D41BCB5496E}"/>
              </a:ext>
            </a:extLst>
          </p:cNvPr>
          <p:cNvSpPr>
            <a:spLocks noGrp="1"/>
          </p:cNvSpPr>
          <p:nvPr>
            <p:ph type="sldNum" sz="quarter" idx="12"/>
          </p:nvPr>
        </p:nvSpPr>
        <p:spPr/>
        <p:txBody>
          <a:bodyPr/>
          <a:lstStyle/>
          <a:p>
            <a:fld id="{1BD95648-E628-4647-A489-478817EFB8B4}" type="slidenum">
              <a:rPr lang="en-US" smtClean="0"/>
              <a:t>‹#›</a:t>
            </a:fld>
            <a:endParaRPr lang="en-US"/>
          </a:p>
        </p:txBody>
      </p:sp>
      <p:sp>
        <p:nvSpPr>
          <p:cNvPr id="13" name="TextBox 12">
            <a:extLst>
              <a:ext uri="{FF2B5EF4-FFF2-40B4-BE49-F238E27FC236}">
                <a16:creationId xmlns:a16="http://schemas.microsoft.com/office/drawing/2014/main" id="{3455B576-135A-C542-B689-7A7E0D54095F}"/>
              </a:ext>
            </a:extLst>
          </p:cNvPr>
          <p:cNvSpPr txBox="1"/>
          <p:nvPr userDrawn="1"/>
        </p:nvSpPr>
        <p:spPr>
          <a:xfrm>
            <a:off x="364435" y="9734"/>
            <a:ext cx="11463130" cy="369332"/>
          </a:xfrm>
          <a:prstGeom prst="rect">
            <a:avLst/>
          </a:prstGeom>
          <a:noFill/>
        </p:spPr>
        <p:txBody>
          <a:bodyPr wrap="square" rtlCol="0">
            <a:spAutoFit/>
          </a:bodyPr>
          <a:lstStyle/>
          <a:p>
            <a:pPr algn="ctr"/>
            <a:r>
              <a:rPr lang="en-US" sz="1800" dirty="0">
                <a:solidFill>
                  <a:schemeClr val="bg2">
                    <a:lumMod val="50000"/>
                  </a:schemeClr>
                </a:solidFill>
                <a:latin typeface="+mj-lt"/>
              </a:rPr>
              <a:t>Background </a:t>
            </a:r>
            <a:r>
              <a:rPr lang="en-US" sz="1800" dirty="0">
                <a:solidFill>
                  <a:schemeClr val="tx1"/>
                </a:solidFill>
                <a:latin typeface="+mj-lt"/>
              </a:rPr>
              <a:t>|</a:t>
            </a:r>
            <a:r>
              <a:rPr lang="en-US" sz="1800" dirty="0">
                <a:solidFill>
                  <a:schemeClr val="bg2">
                    <a:lumMod val="50000"/>
                  </a:schemeClr>
                </a:solidFill>
                <a:latin typeface="+mj-lt"/>
              </a:rPr>
              <a:t> Methods </a:t>
            </a:r>
            <a:r>
              <a:rPr lang="en-US" sz="1800" dirty="0">
                <a:solidFill>
                  <a:schemeClr val="tx1"/>
                </a:solidFill>
                <a:latin typeface="+mj-lt"/>
              </a:rPr>
              <a:t>|</a:t>
            </a:r>
            <a:r>
              <a:rPr lang="en-US" sz="1800" dirty="0">
                <a:solidFill>
                  <a:schemeClr val="bg2">
                    <a:lumMod val="50000"/>
                  </a:schemeClr>
                </a:solidFill>
                <a:latin typeface="+mj-lt"/>
              </a:rPr>
              <a:t> Results </a:t>
            </a:r>
            <a:r>
              <a:rPr lang="en-US" sz="1800" dirty="0">
                <a:solidFill>
                  <a:schemeClr val="tx1"/>
                </a:solidFill>
                <a:latin typeface="+mj-lt"/>
              </a:rPr>
              <a:t>|</a:t>
            </a:r>
            <a:r>
              <a:rPr lang="en-US" sz="1800" dirty="0">
                <a:solidFill>
                  <a:schemeClr val="bg2">
                    <a:lumMod val="50000"/>
                  </a:schemeClr>
                </a:solidFill>
                <a:latin typeface="+mj-lt"/>
              </a:rPr>
              <a:t> Discussion </a:t>
            </a:r>
            <a:r>
              <a:rPr lang="en-US" sz="1800" dirty="0">
                <a:solidFill>
                  <a:schemeClr val="tx1"/>
                </a:solidFill>
                <a:latin typeface="+mj-lt"/>
              </a:rPr>
              <a:t>| </a:t>
            </a:r>
            <a:r>
              <a:rPr lang="en-US" sz="1800" dirty="0">
                <a:solidFill>
                  <a:schemeClr val="bg2">
                    <a:lumMod val="50000"/>
                  </a:schemeClr>
                </a:solidFill>
                <a:latin typeface="+mj-lt"/>
              </a:rPr>
              <a:t>Conclusion</a:t>
            </a:r>
          </a:p>
        </p:txBody>
      </p:sp>
    </p:spTree>
    <p:extLst>
      <p:ext uri="{BB962C8B-B14F-4D97-AF65-F5344CB8AC3E}">
        <p14:creationId xmlns:p14="http://schemas.microsoft.com/office/powerpoint/2010/main" val="12903436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16000-5C2A-BD41-AE6E-B359CEBE55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96C88C-D992-3048-8DAB-A73F62FE54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FAEF31-EDE2-4A48-82AD-D7A45FC1DF8C}"/>
              </a:ext>
            </a:extLst>
          </p:cNvPr>
          <p:cNvSpPr>
            <a:spLocks noGrp="1"/>
          </p:cNvSpPr>
          <p:nvPr>
            <p:ph type="dt" sz="half" idx="10"/>
          </p:nvPr>
        </p:nvSpPr>
        <p:spPr/>
        <p:txBody>
          <a:bodyPr/>
          <a:lstStyle/>
          <a:p>
            <a:fld id="{5AD050FB-5AEB-9343-A0BE-778BD5FAB4DA}" type="datetimeFigureOut">
              <a:rPr lang="en-US" smtClean="0"/>
              <a:t>7/6/24</a:t>
            </a:fld>
            <a:endParaRPr lang="en-US"/>
          </a:p>
        </p:txBody>
      </p:sp>
      <p:sp>
        <p:nvSpPr>
          <p:cNvPr id="5" name="Footer Placeholder 4">
            <a:extLst>
              <a:ext uri="{FF2B5EF4-FFF2-40B4-BE49-F238E27FC236}">
                <a16:creationId xmlns:a16="http://schemas.microsoft.com/office/drawing/2014/main" id="{962549C4-C73B-9241-A83C-897FB135FF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3BCDB9-4921-A04D-9488-108E1010BB10}"/>
              </a:ext>
            </a:extLst>
          </p:cNvPr>
          <p:cNvSpPr>
            <a:spLocks noGrp="1"/>
          </p:cNvSpPr>
          <p:nvPr>
            <p:ph type="sldNum" sz="quarter" idx="12"/>
          </p:nvPr>
        </p:nvSpPr>
        <p:spPr/>
        <p:txBody>
          <a:bodyPr/>
          <a:lstStyle/>
          <a:p>
            <a:fld id="{1BD95648-E628-4647-A489-478817EFB8B4}" type="slidenum">
              <a:rPr lang="en-US" smtClean="0"/>
              <a:t>‹#›</a:t>
            </a:fld>
            <a:endParaRPr lang="en-US"/>
          </a:p>
        </p:txBody>
      </p:sp>
    </p:spTree>
    <p:extLst>
      <p:ext uri="{BB962C8B-B14F-4D97-AF65-F5344CB8AC3E}">
        <p14:creationId xmlns:p14="http://schemas.microsoft.com/office/powerpoint/2010/main" val="3876551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899EB-3CB1-6C47-A2C1-7C0BF0DE58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1F11A7-0D49-6342-BF7A-5AE544A754B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1B2E42-3EDA-144F-8950-F65DFC0CA4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0259ECD-D204-9047-9824-5DD199386929}"/>
              </a:ext>
            </a:extLst>
          </p:cNvPr>
          <p:cNvSpPr>
            <a:spLocks noGrp="1"/>
          </p:cNvSpPr>
          <p:nvPr>
            <p:ph type="dt" sz="half" idx="10"/>
          </p:nvPr>
        </p:nvSpPr>
        <p:spPr/>
        <p:txBody>
          <a:bodyPr/>
          <a:lstStyle/>
          <a:p>
            <a:fld id="{5AD050FB-5AEB-9343-A0BE-778BD5FAB4DA}" type="datetimeFigureOut">
              <a:rPr lang="en-US" smtClean="0"/>
              <a:t>7/10/24</a:t>
            </a:fld>
            <a:endParaRPr lang="en-US"/>
          </a:p>
        </p:txBody>
      </p:sp>
      <p:sp>
        <p:nvSpPr>
          <p:cNvPr id="6" name="Footer Placeholder 5">
            <a:extLst>
              <a:ext uri="{FF2B5EF4-FFF2-40B4-BE49-F238E27FC236}">
                <a16:creationId xmlns:a16="http://schemas.microsoft.com/office/drawing/2014/main" id="{13E73B6E-D27F-C540-8702-B8B0FB6FD3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4CF93C-3435-B746-B637-04C7884A1233}"/>
              </a:ext>
            </a:extLst>
          </p:cNvPr>
          <p:cNvSpPr>
            <a:spLocks noGrp="1"/>
          </p:cNvSpPr>
          <p:nvPr>
            <p:ph type="sldNum" sz="quarter" idx="12"/>
          </p:nvPr>
        </p:nvSpPr>
        <p:spPr/>
        <p:txBody>
          <a:bodyPr/>
          <a:lstStyle/>
          <a:p>
            <a:fld id="{1BD95648-E628-4647-A489-478817EFB8B4}" type="slidenum">
              <a:rPr lang="en-US" smtClean="0"/>
              <a:t>‹#›</a:t>
            </a:fld>
            <a:endParaRPr lang="en-US"/>
          </a:p>
        </p:txBody>
      </p:sp>
      <p:sp>
        <p:nvSpPr>
          <p:cNvPr id="8" name="TextBox 7">
            <a:extLst>
              <a:ext uri="{FF2B5EF4-FFF2-40B4-BE49-F238E27FC236}">
                <a16:creationId xmlns:a16="http://schemas.microsoft.com/office/drawing/2014/main" id="{7809AF99-31E6-444D-B610-D78317A6C466}"/>
              </a:ext>
            </a:extLst>
          </p:cNvPr>
          <p:cNvSpPr txBox="1"/>
          <p:nvPr userDrawn="1"/>
        </p:nvSpPr>
        <p:spPr>
          <a:xfrm>
            <a:off x="364435" y="9734"/>
            <a:ext cx="11463130" cy="369332"/>
          </a:xfrm>
          <a:prstGeom prst="rect">
            <a:avLst/>
          </a:prstGeom>
          <a:noFill/>
        </p:spPr>
        <p:txBody>
          <a:bodyPr wrap="square" rtlCol="0">
            <a:spAutoFit/>
          </a:bodyPr>
          <a:lstStyle/>
          <a:p>
            <a:pPr algn="ctr"/>
            <a:r>
              <a:rPr lang="en-US" sz="1800" dirty="0">
                <a:solidFill>
                  <a:schemeClr val="bg2">
                    <a:lumMod val="50000"/>
                  </a:schemeClr>
                </a:solidFill>
                <a:latin typeface="+mj-lt"/>
              </a:rPr>
              <a:t>Background </a:t>
            </a:r>
            <a:r>
              <a:rPr lang="en-US" sz="1800" dirty="0">
                <a:solidFill>
                  <a:schemeClr val="tx1"/>
                </a:solidFill>
                <a:latin typeface="+mj-lt"/>
              </a:rPr>
              <a:t>|</a:t>
            </a:r>
            <a:r>
              <a:rPr lang="en-US" sz="1800" dirty="0">
                <a:solidFill>
                  <a:schemeClr val="bg2">
                    <a:lumMod val="50000"/>
                  </a:schemeClr>
                </a:solidFill>
                <a:latin typeface="+mj-lt"/>
              </a:rPr>
              <a:t> Methods </a:t>
            </a:r>
            <a:r>
              <a:rPr lang="en-US" sz="1800" dirty="0">
                <a:solidFill>
                  <a:schemeClr val="tx1"/>
                </a:solidFill>
                <a:latin typeface="+mj-lt"/>
              </a:rPr>
              <a:t>|</a:t>
            </a:r>
            <a:r>
              <a:rPr lang="en-US" sz="1800" dirty="0">
                <a:solidFill>
                  <a:schemeClr val="bg2">
                    <a:lumMod val="50000"/>
                  </a:schemeClr>
                </a:solidFill>
                <a:latin typeface="+mj-lt"/>
              </a:rPr>
              <a:t> Results </a:t>
            </a:r>
            <a:r>
              <a:rPr lang="en-US" sz="1800" dirty="0">
                <a:solidFill>
                  <a:schemeClr val="tx1"/>
                </a:solidFill>
                <a:latin typeface="+mj-lt"/>
              </a:rPr>
              <a:t>|</a:t>
            </a:r>
            <a:r>
              <a:rPr lang="en-US" sz="1800" dirty="0">
                <a:solidFill>
                  <a:schemeClr val="bg2">
                    <a:lumMod val="50000"/>
                  </a:schemeClr>
                </a:solidFill>
                <a:latin typeface="+mj-lt"/>
              </a:rPr>
              <a:t> Discussion </a:t>
            </a:r>
            <a:r>
              <a:rPr lang="en-US" sz="1800" dirty="0">
                <a:solidFill>
                  <a:schemeClr val="tx1"/>
                </a:solidFill>
                <a:latin typeface="+mj-lt"/>
              </a:rPr>
              <a:t>| </a:t>
            </a:r>
            <a:r>
              <a:rPr lang="en-US" sz="1800" dirty="0">
                <a:solidFill>
                  <a:schemeClr val="bg2">
                    <a:lumMod val="50000"/>
                  </a:schemeClr>
                </a:solidFill>
                <a:latin typeface="+mj-lt"/>
              </a:rPr>
              <a:t>Conclusion</a:t>
            </a:r>
          </a:p>
        </p:txBody>
      </p:sp>
    </p:spTree>
    <p:extLst>
      <p:ext uri="{BB962C8B-B14F-4D97-AF65-F5344CB8AC3E}">
        <p14:creationId xmlns:p14="http://schemas.microsoft.com/office/powerpoint/2010/main" val="58128767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7820B-E5C3-4D46-A36C-994BA28F92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F51FD2B-5886-3B4A-AAD6-4177141652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4F07FDD-0C2F-384E-B2D7-5F46D88241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B71F96-F955-1E4C-9B02-E766A322CA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439CE4A-A43F-594E-A82D-39367F6828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01E0E5-30A6-C842-9E41-4DD77D318B42}"/>
              </a:ext>
            </a:extLst>
          </p:cNvPr>
          <p:cNvSpPr>
            <a:spLocks noGrp="1"/>
          </p:cNvSpPr>
          <p:nvPr>
            <p:ph type="dt" sz="half" idx="10"/>
          </p:nvPr>
        </p:nvSpPr>
        <p:spPr/>
        <p:txBody>
          <a:bodyPr/>
          <a:lstStyle/>
          <a:p>
            <a:fld id="{5AD050FB-5AEB-9343-A0BE-778BD5FAB4DA}" type="datetimeFigureOut">
              <a:rPr lang="en-US" smtClean="0"/>
              <a:t>7/6/24</a:t>
            </a:fld>
            <a:endParaRPr lang="en-US"/>
          </a:p>
        </p:txBody>
      </p:sp>
      <p:sp>
        <p:nvSpPr>
          <p:cNvPr id="8" name="Footer Placeholder 7">
            <a:extLst>
              <a:ext uri="{FF2B5EF4-FFF2-40B4-BE49-F238E27FC236}">
                <a16:creationId xmlns:a16="http://schemas.microsoft.com/office/drawing/2014/main" id="{5B2FBBF5-CC64-5E49-87CF-A7AEC4A27E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E64FDD2-5F08-0142-BDA1-4C11D47BF7F0}"/>
              </a:ext>
            </a:extLst>
          </p:cNvPr>
          <p:cNvSpPr>
            <a:spLocks noGrp="1"/>
          </p:cNvSpPr>
          <p:nvPr>
            <p:ph type="sldNum" sz="quarter" idx="12"/>
          </p:nvPr>
        </p:nvSpPr>
        <p:spPr/>
        <p:txBody>
          <a:bodyPr/>
          <a:lstStyle/>
          <a:p>
            <a:fld id="{1BD95648-E628-4647-A489-478817EFB8B4}" type="slidenum">
              <a:rPr lang="en-US" smtClean="0"/>
              <a:t>‹#›</a:t>
            </a:fld>
            <a:endParaRPr lang="en-US"/>
          </a:p>
        </p:txBody>
      </p:sp>
    </p:spTree>
    <p:extLst>
      <p:ext uri="{BB962C8B-B14F-4D97-AF65-F5344CB8AC3E}">
        <p14:creationId xmlns:p14="http://schemas.microsoft.com/office/powerpoint/2010/main" val="95221161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842A6-55AA-D84D-8771-7583841D3F3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C5A8A1A-2D8F-F840-9144-29EE36943B85}"/>
              </a:ext>
            </a:extLst>
          </p:cNvPr>
          <p:cNvSpPr>
            <a:spLocks noGrp="1"/>
          </p:cNvSpPr>
          <p:nvPr>
            <p:ph type="dt" sz="half" idx="10"/>
          </p:nvPr>
        </p:nvSpPr>
        <p:spPr/>
        <p:txBody>
          <a:bodyPr/>
          <a:lstStyle/>
          <a:p>
            <a:fld id="{5AD050FB-5AEB-9343-A0BE-778BD5FAB4DA}" type="datetimeFigureOut">
              <a:rPr lang="en-US" smtClean="0"/>
              <a:t>7/6/24</a:t>
            </a:fld>
            <a:endParaRPr lang="en-US"/>
          </a:p>
        </p:txBody>
      </p:sp>
      <p:sp>
        <p:nvSpPr>
          <p:cNvPr id="4" name="Footer Placeholder 3">
            <a:extLst>
              <a:ext uri="{FF2B5EF4-FFF2-40B4-BE49-F238E27FC236}">
                <a16:creationId xmlns:a16="http://schemas.microsoft.com/office/drawing/2014/main" id="{8037C401-5B7E-8540-AFF0-653C4523CF3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84504D-0141-0A40-BEBF-9075FCC006D7}"/>
              </a:ext>
            </a:extLst>
          </p:cNvPr>
          <p:cNvSpPr>
            <a:spLocks noGrp="1"/>
          </p:cNvSpPr>
          <p:nvPr>
            <p:ph type="sldNum" sz="quarter" idx="12"/>
          </p:nvPr>
        </p:nvSpPr>
        <p:spPr/>
        <p:txBody>
          <a:bodyPr/>
          <a:lstStyle/>
          <a:p>
            <a:fld id="{1BD95648-E628-4647-A489-478817EFB8B4}" type="slidenum">
              <a:rPr lang="en-US" smtClean="0"/>
              <a:t>‹#›</a:t>
            </a:fld>
            <a:endParaRPr lang="en-US"/>
          </a:p>
        </p:txBody>
      </p:sp>
    </p:spTree>
    <p:extLst>
      <p:ext uri="{BB962C8B-B14F-4D97-AF65-F5344CB8AC3E}">
        <p14:creationId xmlns:p14="http://schemas.microsoft.com/office/powerpoint/2010/main" val="3199328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181768-4085-CA43-85C6-FF9883D08233}"/>
              </a:ext>
            </a:extLst>
          </p:cNvPr>
          <p:cNvSpPr>
            <a:spLocks noGrp="1"/>
          </p:cNvSpPr>
          <p:nvPr>
            <p:ph type="dt" sz="half" idx="10"/>
          </p:nvPr>
        </p:nvSpPr>
        <p:spPr/>
        <p:txBody>
          <a:bodyPr/>
          <a:lstStyle/>
          <a:p>
            <a:fld id="{5AD050FB-5AEB-9343-A0BE-778BD5FAB4DA}" type="datetimeFigureOut">
              <a:rPr lang="en-US" smtClean="0"/>
              <a:t>7/6/24</a:t>
            </a:fld>
            <a:endParaRPr lang="en-US"/>
          </a:p>
        </p:txBody>
      </p:sp>
      <p:sp>
        <p:nvSpPr>
          <p:cNvPr id="3" name="Footer Placeholder 2">
            <a:extLst>
              <a:ext uri="{FF2B5EF4-FFF2-40B4-BE49-F238E27FC236}">
                <a16:creationId xmlns:a16="http://schemas.microsoft.com/office/drawing/2014/main" id="{15F58083-FD1F-E64F-977B-31D12C5703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10C8BD-3404-CC49-A5FA-1FF8E3A6A89E}"/>
              </a:ext>
            </a:extLst>
          </p:cNvPr>
          <p:cNvSpPr>
            <a:spLocks noGrp="1"/>
          </p:cNvSpPr>
          <p:nvPr>
            <p:ph type="sldNum" sz="quarter" idx="12"/>
          </p:nvPr>
        </p:nvSpPr>
        <p:spPr/>
        <p:txBody>
          <a:bodyPr/>
          <a:lstStyle/>
          <a:p>
            <a:fld id="{1BD95648-E628-4647-A489-478817EFB8B4}" type="slidenum">
              <a:rPr lang="en-US" smtClean="0"/>
              <a:t>‹#›</a:t>
            </a:fld>
            <a:endParaRPr lang="en-US"/>
          </a:p>
        </p:txBody>
      </p:sp>
    </p:spTree>
    <p:extLst>
      <p:ext uri="{BB962C8B-B14F-4D97-AF65-F5344CB8AC3E}">
        <p14:creationId xmlns:p14="http://schemas.microsoft.com/office/powerpoint/2010/main" val="3933662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69CEA-AC55-AB4D-9CA9-571795FAF7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A86AEF9-8787-8940-89EC-005CBDF40F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777A28-0C83-0341-9BEB-D157857E80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1CC6BD-4FB3-314B-BBED-5D9E9F0DAEE5}"/>
              </a:ext>
            </a:extLst>
          </p:cNvPr>
          <p:cNvSpPr>
            <a:spLocks noGrp="1"/>
          </p:cNvSpPr>
          <p:nvPr>
            <p:ph type="dt" sz="half" idx="10"/>
          </p:nvPr>
        </p:nvSpPr>
        <p:spPr/>
        <p:txBody>
          <a:bodyPr/>
          <a:lstStyle/>
          <a:p>
            <a:fld id="{5AD050FB-5AEB-9343-A0BE-778BD5FAB4DA}" type="datetimeFigureOut">
              <a:rPr lang="en-US" smtClean="0"/>
              <a:t>7/6/24</a:t>
            </a:fld>
            <a:endParaRPr lang="en-US"/>
          </a:p>
        </p:txBody>
      </p:sp>
      <p:sp>
        <p:nvSpPr>
          <p:cNvPr id="6" name="Footer Placeholder 5">
            <a:extLst>
              <a:ext uri="{FF2B5EF4-FFF2-40B4-BE49-F238E27FC236}">
                <a16:creationId xmlns:a16="http://schemas.microsoft.com/office/drawing/2014/main" id="{B508B7BB-FF2A-1749-9B4E-039CB58FD1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E9967A-2D72-A344-AED0-550094426B3A}"/>
              </a:ext>
            </a:extLst>
          </p:cNvPr>
          <p:cNvSpPr>
            <a:spLocks noGrp="1"/>
          </p:cNvSpPr>
          <p:nvPr>
            <p:ph type="sldNum" sz="quarter" idx="12"/>
          </p:nvPr>
        </p:nvSpPr>
        <p:spPr/>
        <p:txBody>
          <a:bodyPr/>
          <a:lstStyle/>
          <a:p>
            <a:fld id="{1BD95648-E628-4647-A489-478817EFB8B4}" type="slidenum">
              <a:rPr lang="en-US" smtClean="0"/>
              <a:t>‹#›</a:t>
            </a:fld>
            <a:endParaRPr lang="en-US"/>
          </a:p>
        </p:txBody>
      </p:sp>
    </p:spTree>
    <p:extLst>
      <p:ext uri="{BB962C8B-B14F-4D97-AF65-F5344CB8AC3E}">
        <p14:creationId xmlns:p14="http://schemas.microsoft.com/office/powerpoint/2010/main" val="55495302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A5D66-C3C4-D546-8695-126137233E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29527D-F1C1-7D4C-A84B-BE3294F8CF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257211-D089-6B42-A315-64C46383A1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A9E700-8DB3-FB48-B476-D3B89D7EF144}"/>
              </a:ext>
            </a:extLst>
          </p:cNvPr>
          <p:cNvSpPr>
            <a:spLocks noGrp="1"/>
          </p:cNvSpPr>
          <p:nvPr>
            <p:ph type="dt" sz="half" idx="10"/>
          </p:nvPr>
        </p:nvSpPr>
        <p:spPr/>
        <p:txBody>
          <a:bodyPr/>
          <a:lstStyle/>
          <a:p>
            <a:fld id="{5AD050FB-5AEB-9343-A0BE-778BD5FAB4DA}" type="datetimeFigureOut">
              <a:rPr lang="en-US" smtClean="0"/>
              <a:t>7/6/24</a:t>
            </a:fld>
            <a:endParaRPr lang="en-US"/>
          </a:p>
        </p:txBody>
      </p:sp>
      <p:sp>
        <p:nvSpPr>
          <p:cNvPr id="6" name="Footer Placeholder 5">
            <a:extLst>
              <a:ext uri="{FF2B5EF4-FFF2-40B4-BE49-F238E27FC236}">
                <a16:creationId xmlns:a16="http://schemas.microsoft.com/office/drawing/2014/main" id="{69392F39-4D40-8A46-9AA9-B1B82D746B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E941BB-CEA4-8248-A0E5-19697733324E}"/>
              </a:ext>
            </a:extLst>
          </p:cNvPr>
          <p:cNvSpPr>
            <a:spLocks noGrp="1"/>
          </p:cNvSpPr>
          <p:nvPr>
            <p:ph type="sldNum" sz="quarter" idx="12"/>
          </p:nvPr>
        </p:nvSpPr>
        <p:spPr/>
        <p:txBody>
          <a:bodyPr/>
          <a:lstStyle/>
          <a:p>
            <a:fld id="{1BD95648-E628-4647-A489-478817EFB8B4}" type="slidenum">
              <a:rPr lang="en-US" smtClean="0"/>
              <a:t>‹#›</a:t>
            </a:fld>
            <a:endParaRPr lang="en-US"/>
          </a:p>
        </p:txBody>
      </p:sp>
    </p:spTree>
    <p:extLst>
      <p:ext uri="{BB962C8B-B14F-4D97-AF65-F5344CB8AC3E}">
        <p14:creationId xmlns:p14="http://schemas.microsoft.com/office/powerpoint/2010/main" val="1607280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36FFBB-9222-3248-8DC6-A3F7AD5DE7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792E58-722F-B240-88FD-BBEF7FFD5B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2473AF-ACA2-3D48-9EB7-10977872C0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D050FB-5AEB-9343-A0BE-778BD5FAB4DA}" type="datetimeFigureOut">
              <a:rPr lang="en-US" smtClean="0"/>
              <a:t>7/10/24</a:t>
            </a:fld>
            <a:endParaRPr lang="en-US"/>
          </a:p>
        </p:txBody>
      </p:sp>
      <p:sp>
        <p:nvSpPr>
          <p:cNvPr id="5" name="Footer Placeholder 4">
            <a:extLst>
              <a:ext uri="{FF2B5EF4-FFF2-40B4-BE49-F238E27FC236}">
                <a16:creationId xmlns:a16="http://schemas.microsoft.com/office/drawing/2014/main" id="{A9AA75D2-332B-F840-9319-C1E636EDF7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2BE3CB-06D2-504C-A98F-74F18AD751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D95648-E628-4647-A489-478817EFB8B4}" type="slidenum">
              <a:rPr lang="en-US" smtClean="0"/>
              <a:t>‹#›</a:t>
            </a:fld>
            <a:endParaRPr lang="en-US"/>
          </a:p>
        </p:txBody>
      </p:sp>
    </p:spTree>
    <p:extLst>
      <p:ext uri="{BB962C8B-B14F-4D97-AF65-F5344CB8AC3E}">
        <p14:creationId xmlns:p14="http://schemas.microsoft.com/office/powerpoint/2010/main" val="2836876427"/>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nature.com/articles/s41467-021-27769-5#ref-CR93" TargetMode="External"/><Relationship Id="rId2" Type="http://schemas.openxmlformats.org/officeDocument/2006/relationships/hyperlink" Target="https://www.nature.com/articles/s41467-021-27769-5#ref-CR92"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https://www.science.org/cms/10.1126/sciadv.aap9467/asset/057cd7dc-f2a0-43ac-a188-23eaac55794f/assets/graphic/aap9467-f4.jpeg" TargetMode="External"/><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hyperlink" Target="https://www.science.org/doi/10.1126/sciadv.aap9467"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4DF7E-703A-0946-AEE5-7A42BF94E280}"/>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14E74DD6-1940-884A-BE32-1433FFC0B44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06430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07698-B350-6042-8244-71A19380BB0F}"/>
              </a:ext>
            </a:extLst>
          </p:cNvPr>
          <p:cNvSpPr>
            <a:spLocks noGrp="1"/>
          </p:cNvSpPr>
          <p:nvPr>
            <p:ph type="title"/>
          </p:nvPr>
        </p:nvSpPr>
        <p:spPr/>
        <p:txBody>
          <a:bodyPr/>
          <a:lstStyle/>
          <a:p>
            <a:r>
              <a:rPr lang="en-US" dirty="0"/>
              <a:t>Three main water masses </a:t>
            </a:r>
          </a:p>
        </p:txBody>
      </p:sp>
      <p:sp>
        <p:nvSpPr>
          <p:cNvPr id="3" name="Content Placeholder 2">
            <a:extLst>
              <a:ext uri="{FF2B5EF4-FFF2-40B4-BE49-F238E27FC236}">
                <a16:creationId xmlns:a16="http://schemas.microsoft.com/office/drawing/2014/main" id="{4E84C11A-4610-624D-B4AB-5A20F37084E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328618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A489359B-0883-0741-913E-46BAE1063988}"/>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21275520">
            <a:off x="69230" y="-45773"/>
            <a:ext cx="6053220" cy="4582612"/>
          </a:xfrm>
          <a:prstGeom prst="rect">
            <a:avLst/>
          </a:prstGeom>
        </p:spPr>
      </p:pic>
      <p:pic>
        <p:nvPicPr>
          <p:cNvPr id="19" name="Picture 18">
            <a:extLst>
              <a:ext uri="{FF2B5EF4-FFF2-40B4-BE49-F238E27FC236}">
                <a16:creationId xmlns:a16="http://schemas.microsoft.com/office/drawing/2014/main" id="{9E157EDA-0E88-DB40-ACEE-C8E4B52F6B6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145280" y="2432860"/>
            <a:ext cx="6091084" cy="4107271"/>
          </a:xfrm>
          <a:prstGeom prst="rect">
            <a:avLst/>
          </a:prstGeom>
        </p:spPr>
      </p:pic>
      <p:sp>
        <p:nvSpPr>
          <p:cNvPr id="21" name="TextBox 20">
            <a:extLst>
              <a:ext uri="{FF2B5EF4-FFF2-40B4-BE49-F238E27FC236}">
                <a16:creationId xmlns:a16="http://schemas.microsoft.com/office/drawing/2014/main" id="{A13376BE-53E4-C947-A2D2-8BDF0FE88348}"/>
              </a:ext>
            </a:extLst>
          </p:cNvPr>
          <p:cNvSpPr txBox="1"/>
          <p:nvPr/>
        </p:nvSpPr>
        <p:spPr>
          <a:xfrm>
            <a:off x="6029355" y="457197"/>
            <a:ext cx="6164179" cy="1600438"/>
          </a:xfrm>
          <a:prstGeom prst="rect">
            <a:avLst/>
          </a:prstGeom>
          <a:noFill/>
        </p:spPr>
        <p:txBody>
          <a:bodyPr wrap="square" rtlCol="0">
            <a:spAutoFit/>
          </a:bodyPr>
          <a:lstStyle/>
          <a:p>
            <a:r>
              <a:rPr lang="en-US" sz="2400" dirty="0">
                <a:latin typeface="Avenir Medium" panose="02000503020000020003" pitchFamily="2" charset="0"/>
                <a:sym typeface="Wingdings" pitchFamily="2" charset="2"/>
              </a:rPr>
              <a:t></a:t>
            </a:r>
            <a:r>
              <a:rPr lang="en-US" sz="2400" dirty="0">
                <a:latin typeface="Avenir Medium" panose="02000503020000020003" pitchFamily="2" charset="0"/>
              </a:rPr>
              <a:t>“Classic” 3-layer ocean depth profile </a:t>
            </a:r>
          </a:p>
          <a:p>
            <a:pPr marL="742950" lvl="1" indent="-285750">
              <a:lnSpc>
                <a:spcPct val="150000"/>
              </a:lnSpc>
              <a:buFont typeface="Arial" panose="020B0604020202020204" pitchFamily="34" charset="0"/>
              <a:buChar char="•"/>
            </a:pPr>
            <a:r>
              <a:rPr lang="en-US" dirty="0">
                <a:latin typeface="Avenir Medium" panose="02000503020000020003" pitchFamily="2" charset="0"/>
              </a:rPr>
              <a:t>warm, fresh, high O</a:t>
            </a:r>
            <a:r>
              <a:rPr lang="en-US" baseline="-25000" dirty="0">
                <a:latin typeface="Avenir Medium" panose="02000503020000020003" pitchFamily="2" charset="0"/>
              </a:rPr>
              <a:t>2</a:t>
            </a:r>
            <a:r>
              <a:rPr lang="en-US" dirty="0">
                <a:latin typeface="Avenir Medium" panose="02000503020000020003" pitchFamily="2" charset="0"/>
              </a:rPr>
              <a:t> surface water </a:t>
            </a:r>
            <a:r>
              <a:rPr lang="en-US" sz="1100" dirty="0">
                <a:latin typeface="Avenir Medium" panose="02000503020000020003" pitchFamily="2" charset="0"/>
              </a:rPr>
              <a:t>(AASW)</a:t>
            </a:r>
            <a:endParaRPr lang="en-US" dirty="0">
              <a:latin typeface="Avenir Medium" panose="02000503020000020003" pitchFamily="2" charset="0"/>
            </a:endParaRPr>
          </a:p>
          <a:p>
            <a:pPr marL="742950" lvl="1" indent="-285750">
              <a:buFont typeface="Arial" panose="020B0604020202020204" pitchFamily="34" charset="0"/>
              <a:buChar char="•"/>
            </a:pPr>
            <a:r>
              <a:rPr lang="en-US" dirty="0">
                <a:latin typeface="Avenir Medium" panose="02000503020000020003" pitchFamily="2" charset="0"/>
              </a:rPr>
              <a:t>cold, saltier Winter Water </a:t>
            </a:r>
            <a:r>
              <a:rPr lang="en-US" sz="1100" dirty="0">
                <a:latin typeface="Avenir Medium" panose="02000503020000020003" pitchFamily="2" charset="0"/>
              </a:rPr>
              <a:t>(WW)</a:t>
            </a:r>
            <a:endParaRPr lang="en-US" dirty="0">
              <a:latin typeface="Avenir Medium" panose="02000503020000020003" pitchFamily="2" charset="0"/>
            </a:endParaRPr>
          </a:p>
          <a:p>
            <a:pPr marL="742950" lvl="1" indent="-285750">
              <a:buFont typeface="Arial" panose="020B0604020202020204" pitchFamily="34" charset="0"/>
              <a:buChar char="•"/>
            </a:pPr>
            <a:r>
              <a:rPr lang="en-US" dirty="0">
                <a:latin typeface="Avenir Medium" panose="02000503020000020003" pitchFamily="2" charset="0"/>
              </a:rPr>
              <a:t>warm, saltier, low O</a:t>
            </a:r>
            <a:r>
              <a:rPr lang="en-US" baseline="-25000" dirty="0">
                <a:latin typeface="Avenir Medium" panose="02000503020000020003" pitchFamily="2" charset="0"/>
              </a:rPr>
              <a:t>2</a:t>
            </a:r>
            <a:r>
              <a:rPr lang="en-US" dirty="0">
                <a:latin typeface="Avenir Medium" panose="02000503020000020003" pitchFamily="2" charset="0"/>
              </a:rPr>
              <a:t> Circumpolar Deep Water </a:t>
            </a:r>
            <a:r>
              <a:rPr lang="en-US" sz="1100" dirty="0">
                <a:latin typeface="Avenir Medium" panose="02000503020000020003" pitchFamily="2" charset="0"/>
              </a:rPr>
              <a:t>(CDW)</a:t>
            </a:r>
            <a:endParaRPr lang="en-US" dirty="0">
              <a:latin typeface="Avenir Medium" panose="02000503020000020003" pitchFamily="2" charset="0"/>
            </a:endParaRPr>
          </a:p>
        </p:txBody>
      </p:sp>
      <p:sp>
        <p:nvSpPr>
          <p:cNvPr id="22" name="TextBox 21">
            <a:extLst>
              <a:ext uri="{FF2B5EF4-FFF2-40B4-BE49-F238E27FC236}">
                <a16:creationId xmlns:a16="http://schemas.microsoft.com/office/drawing/2014/main" id="{11BAC44E-F008-C840-8601-DF881B0B58A9}"/>
              </a:ext>
            </a:extLst>
          </p:cNvPr>
          <p:cNvSpPr txBox="1"/>
          <p:nvPr/>
        </p:nvSpPr>
        <p:spPr>
          <a:xfrm>
            <a:off x="434467" y="5108970"/>
            <a:ext cx="5860026" cy="1431161"/>
          </a:xfrm>
          <a:prstGeom prst="rect">
            <a:avLst/>
          </a:prstGeom>
          <a:noFill/>
        </p:spPr>
        <p:txBody>
          <a:bodyPr wrap="square" rtlCol="0">
            <a:spAutoFit/>
          </a:bodyPr>
          <a:lstStyle/>
          <a:p>
            <a:r>
              <a:rPr lang="en-US" sz="2400" b="1" dirty="0">
                <a:solidFill>
                  <a:srgbClr val="FF0000"/>
                </a:solidFill>
                <a:latin typeface="Avenir Next Demi Bold" panose="020B0503020202020204" pitchFamily="34" charset="0"/>
                <a:sym typeface="Wingdings" pitchFamily="2" charset="2"/>
              </a:rPr>
              <a:t>Heat + </a:t>
            </a:r>
            <a:r>
              <a:rPr lang="en-US" sz="2400" b="1" dirty="0">
                <a:solidFill>
                  <a:srgbClr val="FF0000"/>
                </a:solidFill>
                <a:latin typeface="Avenir Next Demi Bold" panose="020B0503020202020204" pitchFamily="34" charset="0"/>
              </a:rPr>
              <a:t>Melt impacted ocean profile  </a:t>
            </a:r>
            <a:r>
              <a:rPr lang="en-US" sz="2400" b="1" dirty="0">
                <a:latin typeface="Avenir Next Demi Bold" panose="020B0503020202020204" pitchFamily="34" charset="0"/>
                <a:sym typeface="Wingdings" pitchFamily="2" charset="2"/>
              </a:rPr>
              <a:t></a:t>
            </a:r>
            <a:r>
              <a:rPr lang="en-US" sz="2400" b="1" dirty="0">
                <a:latin typeface="Avenir Next Demi Bold" panose="020B0503020202020204" pitchFamily="34" charset="0"/>
              </a:rPr>
              <a:t> </a:t>
            </a:r>
          </a:p>
          <a:p>
            <a:pPr marL="742950" lvl="1" indent="-285750">
              <a:lnSpc>
                <a:spcPct val="150000"/>
              </a:lnSpc>
              <a:buFont typeface="Arial" panose="020B0604020202020204" pitchFamily="34" charset="0"/>
              <a:buChar char="•"/>
            </a:pPr>
            <a:r>
              <a:rPr lang="en-US" b="1" dirty="0">
                <a:latin typeface="Avenir Next Demi Bold" panose="020B0503020202020204" pitchFamily="34" charset="0"/>
              </a:rPr>
              <a:t>AASW thinner</a:t>
            </a:r>
          </a:p>
          <a:p>
            <a:pPr marL="742950" lvl="1" indent="-285750">
              <a:buFont typeface="Arial" panose="020B0604020202020204" pitchFamily="34" charset="0"/>
              <a:buChar char="•"/>
            </a:pPr>
            <a:r>
              <a:rPr lang="en-US" b="1" dirty="0">
                <a:latin typeface="Avenir Next Demi Bold" panose="020B0503020202020204" pitchFamily="34" charset="0"/>
              </a:rPr>
              <a:t>WW layer ?</a:t>
            </a:r>
          </a:p>
          <a:p>
            <a:pPr marL="742950" lvl="1" indent="-285750">
              <a:buFont typeface="Arial" panose="020B0604020202020204" pitchFamily="34" charset="0"/>
              <a:buChar char="•"/>
            </a:pPr>
            <a:r>
              <a:rPr lang="en-US" b="1" dirty="0">
                <a:latin typeface="Avenir Next Demi Bold" panose="020B0503020202020204" pitchFamily="34" charset="0"/>
              </a:rPr>
              <a:t>CDW extra warm</a:t>
            </a:r>
          </a:p>
        </p:txBody>
      </p:sp>
      <p:sp>
        <p:nvSpPr>
          <p:cNvPr id="23" name="TextBox 22">
            <a:extLst>
              <a:ext uri="{FF2B5EF4-FFF2-40B4-BE49-F238E27FC236}">
                <a16:creationId xmlns:a16="http://schemas.microsoft.com/office/drawing/2014/main" id="{27E8458B-F6AA-6F44-80B1-1151C119FEE0}"/>
              </a:ext>
            </a:extLst>
          </p:cNvPr>
          <p:cNvSpPr txBox="1"/>
          <p:nvPr/>
        </p:nvSpPr>
        <p:spPr>
          <a:xfrm>
            <a:off x="641684" y="1669979"/>
            <a:ext cx="4401189" cy="369332"/>
          </a:xfrm>
          <a:prstGeom prst="rect">
            <a:avLst/>
          </a:prstGeom>
          <a:noFill/>
        </p:spPr>
        <p:txBody>
          <a:bodyPr wrap="square" rtlCol="0">
            <a:spAutoFit/>
          </a:bodyPr>
          <a:lstStyle/>
          <a:p>
            <a:r>
              <a:rPr lang="en-US" b="1" dirty="0">
                <a:solidFill>
                  <a:srgbClr val="FF0000"/>
                </a:solidFill>
                <a:latin typeface="Avenir Black" panose="02000503020000020003" pitchFamily="2" charset="0"/>
              </a:rPr>
              <a:t>TEMPERATURE</a:t>
            </a:r>
            <a:r>
              <a:rPr lang="en-US" b="1" dirty="0">
                <a:latin typeface="Avenir Black" panose="02000503020000020003" pitchFamily="2" charset="0"/>
              </a:rPr>
              <a:t>     </a:t>
            </a:r>
            <a:r>
              <a:rPr lang="en-US" b="1" dirty="0">
                <a:solidFill>
                  <a:srgbClr val="FFFF00"/>
                </a:solidFill>
                <a:latin typeface="Avenir Black" panose="02000503020000020003" pitchFamily="2" charset="0"/>
              </a:rPr>
              <a:t>SALINITY </a:t>
            </a:r>
            <a:r>
              <a:rPr lang="en-US" b="1" dirty="0">
                <a:latin typeface="Avenir Black" panose="02000503020000020003" pitchFamily="2" charset="0"/>
              </a:rPr>
              <a:t> </a:t>
            </a:r>
            <a:r>
              <a:rPr lang="en-US" b="1" dirty="0">
                <a:solidFill>
                  <a:srgbClr val="00B0F0"/>
                </a:solidFill>
                <a:latin typeface="Avenir Black" panose="02000503020000020003" pitchFamily="2" charset="0"/>
              </a:rPr>
              <a:t>OXYGEN</a:t>
            </a:r>
          </a:p>
        </p:txBody>
      </p:sp>
      <p:sp>
        <p:nvSpPr>
          <p:cNvPr id="24" name="TextBox 23">
            <a:extLst>
              <a:ext uri="{FF2B5EF4-FFF2-40B4-BE49-F238E27FC236}">
                <a16:creationId xmlns:a16="http://schemas.microsoft.com/office/drawing/2014/main" id="{197E397D-D86F-D343-A2CE-F0D0C7D7EF6F}"/>
              </a:ext>
            </a:extLst>
          </p:cNvPr>
          <p:cNvSpPr txBox="1"/>
          <p:nvPr/>
        </p:nvSpPr>
        <p:spPr>
          <a:xfrm>
            <a:off x="6622327" y="4306244"/>
            <a:ext cx="4661694" cy="369332"/>
          </a:xfrm>
          <a:prstGeom prst="rect">
            <a:avLst/>
          </a:prstGeom>
          <a:noFill/>
        </p:spPr>
        <p:txBody>
          <a:bodyPr wrap="square" rtlCol="0">
            <a:spAutoFit/>
          </a:bodyPr>
          <a:lstStyle/>
          <a:p>
            <a:r>
              <a:rPr lang="en-US" b="1" dirty="0">
                <a:solidFill>
                  <a:srgbClr val="FF0000"/>
                </a:solidFill>
                <a:latin typeface="Avenir Black" panose="02000503020000020003" pitchFamily="2" charset="0"/>
              </a:rPr>
              <a:t>TEMPERATURE</a:t>
            </a:r>
            <a:r>
              <a:rPr lang="en-US" b="1" dirty="0">
                <a:latin typeface="Avenir Black" panose="02000503020000020003" pitchFamily="2" charset="0"/>
              </a:rPr>
              <a:t>      </a:t>
            </a:r>
            <a:r>
              <a:rPr lang="en-US" b="1" dirty="0">
                <a:solidFill>
                  <a:srgbClr val="FFFF00"/>
                </a:solidFill>
                <a:latin typeface="Avenir Black" panose="02000503020000020003" pitchFamily="2" charset="0"/>
              </a:rPr>
              <a:t>SALINITY    </a:t>
            </a:r>
            <a:r>
              <a:rPr lang="en-US" b="1" dirty="0">
                <a:solidFill>
                  <a:srgbClr val="00B0F0"/>
                </a:solidFill>
                <a:latin typeface="Avenir Black" panose="02000503020000020003" pitchFamily="2" charset="0"/>
              </a:rPr>
              <a:t>OXYGEN</a:t>
            </a:r>
          </a:p>
        </p:txBody>
      </p:sp>
      <p:sp>
        <p:nvSpPr>
          <p:cNvPr id="25" name="TextBox 24">
            <a:extLst>
              <a:ext uri="{FF2B5EF4-FFF2-40B4-BE49-F238E27FC236}">
                <a16:creationId xmlns:a16="http://schemas.microsoft.com/office/drawing/2014/main" id="{D8543AAD-4C7B-3549-B270-D507DEF2D421}"/>
              </a:ext>
            </a:extLst>
          </p:cNvPr>
          <p:cNvSpPr txBox="1"/>
          <p:nvPr/>
        </p:nvSpPr>
        <p:spPr>
          <a:xfrm>
            <a:off x="4935235" y="617596"/>
            <a:ext cx="898358" cy="369332"/>
          </a:xfrm>
          <a:prstGeom prst="rect">
            <a:avLst/>
          </a:prstGeom>
          <a:noFill/>
        </p:spPr>
        <p:txBody>
          <a:bodyPr wrap="square" rtlCol="0">
            <a:spAutoFit/>
          </a:bodyPr>
          <a:lstStyle/>
          <a:p>
            <a:pPr algn="r"/>
            <a:r>
              <a:rPr lang="en-US" b="1" dirty="0">
                <a:solidFill>
                  <a:schemeClr val="bg1"/>
                </a:solidFill>
                <a:latin typeface="Avenir Black" panose="02000503020000020003" pitchFamily="2" charset="0"/>
              </a:rPr>
              <a:t>AASW</a:t>
            </a:r>
          </a:p>
        </p:txBody>
      </p:sp>
      <p:sp>
        <p:nvSpPr>
          <p:cNvPr id="26" name="TextBox 25">
            <a:extLst>
              <a:ext uri="{FF2B5EF4-FFF2-40B4-BE49-F238E27FC236}">
                <a16:creationId xmlns:a16="http://schemas.microsoft.com/office/drawing/2014/main" id="{475C9259-0C87-6D4B-9956-B0CCC4FAD63F}"/>
              </a:ext>
            </a:extLst>
          </p:cNvPr>
          <p:cNvSpPr txBox="1"/>
          <p:nvPr/>
        </p:nvSpPr>
        <p:spPr>
          <a:xfrm>
            <a:off x="4935235" y="1465515"/>
            <a:ext cx="898358" cy="369332"/>
          </a:xfrm>
          <a:prstGeom prst="rect">
            <a:avLst/>
          </a:prstGeom>
          <a:noFill/>
        </p:spPr>
        <p:txBody>
          <a:bodyPr wrap="square" rtlCol="0">
            <a:spAutoFit/>
          </a:bodyPr>
          <a:lstStyle/>
          <a:p>
            <a:pPr algn="r"/>
            <a:r>
              <a:rPr lang="en-US" b="1" dirty="0">
                <a:solidFill>
                  <a:schemeClr val="bg1"/>
                </a:solidFill>
                <a:latin typeface="Avenir Black" panose="02000503020000020003" pitchFamily="2" charset="0"/>
              </a:rPr>
              <a:t>WW</a:t>
            </a:r>
          </a:p>
        </p:txBody>
      </p:sp>
      <p:sp>
        <p:nvSpPr>
          <p:cNvPr id="27" name="TextBox 26">
            <a:extLst>
              <a:ext uri="{FF2B5EF4-FFF2-40B4-BE49-F238E27FC236}">
                <a16:creationId xmlns:a16="http://schemas.microsoft.com/office/drawing/2014/main" id="{E20BAC33-5A46-6845-ABC0-1655880B438C}"/>
              </a:ext>
            </a:extLst>
          </p:cNvPr>
          <p:cNvSpPr txBox="1"/>
          <p:nvPr/>
        </p:nvSpPr>
        <p:spPr>
          <a:xfrm>
            <a:off x="4935235" y="3537116"/>
            <a:ext cx="898358" cy="369332"/>
          </a:xfrm>
          <a:prstGeom prst="rect">
            <a:avLst/>
          </a:prstGeom>
          <a:noFill/>
        </p:spPr>
        <p:txBody>
          <a:bodyPr wrap="square" rtlCol="0">
            <a:spAutoFit/>
          </a:bodyPr>
          <a:lstStyle/>
          <a:p>
            <a:pPr algn="r"/>
            <a:r>
              <a:rPr lang="en-US" b="1" dirty="0">
                <a:solidFill>
                  <a:schemeClr val="bg1"/>
                </a:solidFill>
                <a:latin typeface="Avenir Black" panose="02000503020000020003" pitchFamily="2" charset="0"/>
              </a:rPr>
              <a:t>CDW</a:t>
            </a:r>
          </a:p>
        </p:txBody>
      </p:sp>
      <p:sp>
        <p:nvSpPr>
          <p:cNvPr id="28" name="TextBox 27">
            <a:extLst>
              <a:ext uri="{FF2B5EF4-FFF2-40B4-BE49-F238E27FC236}">
                <a16:creationId xmlns:a16="http://schemas.microsoft.com/office/drawing/2014/main" id="{065AC29B-0EBE-4948-9384-7698C23C971D}"/>
              </a:ext>
            </a:extLst>
          </p:cNvPr>
          <p:cNvSpPr txBox="1"/>
          <p:nvPr/>
        </p:nvSpPr>
        <p:spPr>
          <a:xfrm>
            <a:off x="11125846" y="3011297"/>
            <a:ext cx="898358" cy="369332"/>
          </a:xfrm>
          <a:prstGeom prst="rect">
            <a:avLst/>
          </a:prstGeom>
          <a:noFill/>
        </p:spPr>
        <p:txBody>
          <a:bodyPr wrap="square" rtlCol="0">
            <a:spAutoFit/>
          </a:bodyPr>
          <a:lstStyle/>
          <a:p>
            <a:pPr algn="r"/>
            <a:r>
              <a:rPr lang="en-US" b="1" dirty="0">
                <a:solidFill>
                  <a:schemeClr val="bg1"/>
                </a:solidFill>
                <a:latin typeface="Avenir Black" panose="02000503020000020003" pitchFamily="2" charset="0"/>
              </a:rPr>
              <a:t>AASW</a:t>
            </a:r>
          </a:p>
        </p:txBody>
      </p:sp>
      <p:sp>
        <p:nvSpPr>
          <p:cNvPr id="29" name="TextBox 28">
            <a:extLst>
              <a:ext uri="{FF2B5EF4-FFF2-40B4-BE49-F238E27FC236}">
                <a16:creationId xmlns:a16="http://schemas.microsoft.com/office/drawing/2014/main" id="{31AFB8CB-D456-374C-86D1-D2DE58334373}"/>
              </a:ext>
            </a:extLst>
          </p:cNvPr>
          <p:cNvSpPr txBox="1"/>
          <p:nvPr/>
        </p:nvSpPr>
        <p:spPr>
          <a:xfrm>
            <a:off x="11125846" y="3690026"/>
            <a:ext cx="898358" cy="369332"/>
          </a:xfrm>
          <a:prstGeom prst="rect">
            <a:avLst/>
          </a:prstGeom>
          <a:noFill/>
        </p:spPr>
        <p:txBody>
          <a:bodyPr wrap="square" rtlCol="0">
            <a:spAutoFit/>
          </a:bodyPr>
          <a:lstStyle/>
          <a:p>
            <a:pPr algn="r"/>
            <a:r>
              <a:rPr lang="en-US" b="1" dirty="0">
                <a:solidFill>
                  <a:schemeClr val="bg1"/>
                </a:solidFill>
                <a:latin typeface="Avenir Black" panose="02000503020000020003" pitchFamily="2" charset="0"/>
              </a:rPr>
              <a:t>WW?</a:t>
            </a:r>
          </a:p>
        </p:txBody>
      </p:sp>
      <p:sp>
        <p:nvSpPr>
          <p:cNvPr id="30" name="TextBox 29">
            <a:extLst>
              <a:ext uri="{FF2B5EF4-FFF2-40B4-BE49-F238E27FC236}">
                <a16:creationId xmlns:a16="http://schemas.microsoft.com/office/drawing/2014/main" id="{A286BDEA-D135-AC4F-92E9-1E8DAA525CE1}"/>
              </a:ext>
            </a:extLst>
          </p:cNvPr>
          <p:cNvSpPr txBox="1"/>
          <p:nvPr/>
        </p:nvSpPr>
        <p:spPr>
          <a:xfrm>
            <a:off x="11125846" y="5561102"/>
            <a:ext cx="898358" cy="369332"/>
          </a:xfrm>
          <a:prstGeom prst="rect">
            <a:avLst/>
          </a:prstGeom>
          <a:noFill/>
        </p:spPr>
        <p:txBody>
          <a:bodyPr wrap="square" rtlCol="0">
            <a:spAutoFit/>
          </a:bodyPr>
          <a:lstStyle/>
          <a:p>
            <a:pPr algn="r"/>
            <a:r>
              <a:rPr lang="en-US" b="1" dirty="0">
                <a:solidFill>
                  <a:schemeClr val="bg1"/>
                </a:solidFill>
                <a:latin typeface="Avenir Black" panose="02000503020000020003" pitchFamily="2" charset="0"/>
              </a:rPr>
              <a:t>CDW</a:t>
            </a:r>
          </a:p>
        </p:txBody>
      </p:sp>
      <p:sp>
        <p:nvSpPr>
          <p:cNvPr id="31" name="Rectangle 30">
            <a:extLst>
              <a:ext uri="{FF2B5EF4-FFF2-40B4-BE49-F238E27FC236}">
                <a16:creationId xmlns:a16="http://schemas.microsoft.com/office/drawing/2014/main" id="{AD38135C-CBB2-3B4A-8275-13AD6F985D0C}"/>
              </a:ext>
            </a:extLst>
          </p:cNvPr>
          <p:cNvSpPr/>
          <p:nvPr/>
        </p:nvSpPr>
        <p:spPr>
          <a:xfrm>
            <a:off x="6189785" y="6224751"/>
            <a:ext cx="202223" cy="14967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a:extLst>
              <a:ext uri="{FF2B5EF4-FFF2-40B4-BE49-F238E27FC236}">
                <a16:creationId xmlns:a16="http://schemas.microsoft.com/office/drawing/2014/main" id="{2F736396-CBBA-DD43-820C-E1D483F8DF00}"/>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6163077" y="6140627"/>
            <a:ext cx="6091084" cy="667950"/>
          </a:xfrm>
          <a:prstGeom prst="rect">
            <a:avLst/>
          </a:prstGeom>
        </p:spPr>
      </p:pic>
      <p:sp>
        <p:nvSpPr>
          <p:cNvPr id="33" name="Rectangle 32">
            <a:extLst>
              <a:ext uri="{FF2B5EF4-FFF2-40B4-BE49-F238E27FC236}">
                <a16:creationId xmlns:a16="http://schemas.microsoft.com/office/drawing/2014/main" id="{25DC8B3C-06E0-4A42-AB40-60E6B406811F}"/>
              </a:ext>
            </a:extLst>
          </p:cNvPr>
          <p:cNvSpPr/>
          <p:nvPr/>
        </p:nvSpPr>
        <p:spPr>
          <a:xfrm>
            <a:off x="6161209" y="5930434"/>
            <a:ext cx="311028" cy="44398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48360D0-219E-6B45-82EA-62E6CDC520DD}"/>
              </a:ext>
            </a:extLst>
          </p:cNvPr>
          <p:cNvSpPr txBox="1"/>
          <p:nvPr/>
        </p:nvSpPr>
        <p:spPr>
          <a:xfrm>
            <a:off x="9226062" y="2145323"/>
            <a:ext cx="2798142" cy="369332"/>
          </a:xfrm>
          <a:prstGeom prst="rect">
            <a:avLst/>
          </a:prstGeom>
          <a:noFill/>
        </p:spPr>
        <p:txBody>
          <a:bodyPr wrap="square" rtlCol="0">
            <a:spAutoFit/>
          </a:bodyPr>
          <a:lstStyle/>
          <a:p>
            <a:r>
              <a:rPr lang="en-US" dirty="0"/>
              <a:t>“Eastern notch” Station </a:t>
            </a:r>
          </a:p>
        </p:txBody>
      </p:sp>
    </p:spTree>
    <p:extLst>
      <p:ext uri="{BB962C8B-B14F-4D97-AF65-F5344CB8AC3E}">
        <p14:creationId xmlns:p14="http://schemas.microsoft.com/office/powerpoint/2010/main" val="3057059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4" grpId="0"/>
      <p:bldP spid="28" grpId="0"/>
      <p:bldP spid="29" grpId="0"/>
      <p:bldP spid="30" grpId="0"/>
      <p:bldP spid="33" grpId="0" animBg="1"/>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6574-FED1-5944-A37F-E05FF8CBC9F5}"/>
              </a:ext>
            </a:extLst>
          </p:cNvPr>
          <p:cNvSpPr>
            <a:spLocks noGrp="1"/>
          </p:cNvSpPr>
          <p:nvPr>
            <p:ph type="title"/>
          </p:nvPr>
        </p:nvSpPr>
        <p:spPr/>
        <p:txBody>
          <a:bodyPr/>
          <a:lstStyle/>
          <a:p>
            <a:r>
              <a:rPr lang="en-US" dirty="0"/>
              <a:t>Unique bacterial community</a:t>
            </a:r>
          </a:p>
        </p:txBody>
      </p:sp>
      <p:sp>
        <p:nvSpPr>
          <p:cNvPr id="3" name="Content Placeholder 2">
            <a:extLst>
              <a:ext uri="{FF2B5EF4-FFF2-40B4-BE49-F238E27FC236}">
                <a16:creationId xmlns:a16="http://schemas.microsoft.com/office/drawing/2014/main" id="{62EECD94-1F1C-074F-B6E9-38DC32397676}"/>
              </a:ext>
            </a:extLst>
          </p:cNvPr>
          <p:cNvSpPr>
            <a:spLocks noGrp="1"/>
          </p:cNvSpPr>
          <p:nvPr>
            <p:ph idx="1"/>
          </p:nvPr>
        </p:nvSpPr>
        <p:spPr/>
        <p:txBody>
          <a:bodyPr/>
          <a:lstStyle/>
          <a:p>
            <a:r>
              <a:rPr lang="en-US" dirty="0"/>
              <a:t>Associated with bloom, but deep-water and Dotson inflow + outflow has not been explored</a:t>
            </a:r>
          </a:p>
        </p:txBody>
      </p:sp>
    </p:spTree>
    <p:extLst>
      <p:ext uri="{BB962C8B-B14F-4D97-AF65-F5344CB8AC3E}">
        <p14:creationId xmlns:p14="http://schemas.microsoft.com/office/powerpoint/2010/main" val="31174615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08EF8-5889-A64E-8DAF-93427A877F6C}"/>
              </a:ext>
            </a:extLst>
          </p:cNvPr>
          <p:cNvSpPr>
            <a:spLocks noGrp="1"/>
          </p:cNvSpPr>
          <p:nvPr>
            <p:ph type="title"/>
          </p:nvPr>
        </p:nvSpPr>
        <p:spPr/>
        <p:txBody>
          <a:bodyPr/>
          <a:lstStyle/>
          <a:p>
            <a:r>
              <a:rPr lang="en-US" dirty="0"/>
              <a:t>CDW Inflow</a:t>
            </a:r>
          </a:p>
        </p:txBody>
      </p:sp>
      <p:pic>
        <p:nvPicPr>
          <p:cNvPr id="4" name="Picture 3" descr="A map of the continent&#10;&#10;Description automatically generated">
            <a:extLst>
              <a:ext uri="{FF2B5EF4-FFF2-40B4-BE49-F238E27FC236}">
                <a16:creationId xmlns:a16="http://schemas.microsoft.com/office/drawing/2014/main" id="{221F6949-767A-CC4F-A11A-03C9AA33CC7F}"/>
              </a:ext>
            </a:extLst>
          </p:cNvPr>
          <p:cNvPicPr>
            <a:picLocks noChangeAspect="1"/>
          </p:cNvPicPr>
          <p:nvPr/>
        </p:nvPicPr>
        <p:blipFill rotWithShape="1">
          <a:blip r:embed="rId3"/>
          <a:srcRect l="11539" r="4416"/>
          <a:stretch/>
        </p:blipFill>
        <p:spPr>
          <a:xfrm>
            <a:off x="3260604" y="1339037"/>
            <a:ext cx="6433209" cy="5330296"/>
          </a:xfrm>
          <a:prstGeom prst="rect">
            <a:avLst/>
          </a:prstGeom>
        </p:spPr>
      </p:pic>
      <p:sp>
        <p:nvSpPr>
          <p:cNvPr id="13" name="Freeform 12">
            <a:extLst>
              <a:ext uri="{FF2B5EF4-FFF2-40B4-BE49-F238E27FC236}">
                <a16:creationId xmlns:a16="http://schemas.microsoft.com/office/drawing/2014/main" id="{0FD8B92D-EFC4-AD43-911D-EEBA2471291C}"/>
              </a:ext>
            </a:extLst>
          </p:cNvPr>
          <p:cNvSpPr/>
          <p:nvPr/>
        </p:nvSpPr>
        <p:spPr>
          <a:xfrm>
            <a:off x="3798277" y="2293034"/>
            <a:ext cx="3193523" cy="3432517"/>
          </a:xfrm>
          <a:custGeom>
            <a:avLst/>
            <a:gdLst>
              <a:gd name="connsiteX0" fmla="*/ 0 w 3193523"/>
              <a:gd name="connsiteY0" fmla="*/ 0 h 3432517"/>
              <a:gd name="connsiteX1" fmla="*/ 98474 w 3193523"/>
              <a:gd name="connsiteY1" fmla="*/ 14068 h 3432517"/>
              <a:gd name="connsiteX2" fmla="*/ 140677 w 3193523"/>
              <a:gd name="connsiteY2" fmla="*/ 28136 h 3432517"/>
              <a:gd name="connsiteX3" fmla="*/ 196948 w 3193523"/>
              <a:gd name="connsiteY3" fmla="*/ 42204 h 3432517"/>
              <a:gd name="connsiteX4" fmla="*/ 281354 w 3193523"/>
              <a:gd name="connsiteY4" fmla="*/ 70339 h 3432517"/>
              <a:gd name="connsiteX5" fmla="*/ 365760 w 3193523"/>
              <a:gd name="connsiteY5" fmla="*/ 98474 h 3432517"/>
              <a:gd name="connsiteX6" fmla="*/ 661182 w 3193523"/>
              <a:gd name="connsiteY6" fmla="*/ 196948 h 3432517"/>
              <a:gd name="connsiteX7" fmla="*/ 787791 w 3193523"/>
              <a:gd name="connsiteY7" fmla="*/ 239151 h 3432517"/>
              <a:gd name="connsiteX8" fmla="*/ 829994 w 3193523"/>
              <a:gd name="connsiteY8" fmla="*/ 253219 h 3432517"/>
              <a:gd name="connsiteX9" fmla="*/ 872197 w 3193523"/>
              <a:gd name="connsiteY9" fmla="*/ 267287 h 3432517"/>
              <a:gd name="connsiteX10" fmla="*/ 914400 w 3193523"/>
              <a:gd name="connsiteY10" fmla="*/ 295422 h 3432517"/>
              <a:gd name="connsiteX11" fmla="*/ 998807 w 3193523"/>
              <a:gd name="connsiteY11" fmla="*/ 323557 h 3432517"/>
              <a:gd name="connsiteX12" fmla="*/ 1041010 w 3193523"/>
              <a:gd name="connsiteY12" fmla="*/ 337625 h 3432517"/>
              <a:gd name="connsiteX13" fmla="*/ 1167619 w 3193523"/>
              <a:gd name="connsiteY13" fmla="*/ 422031 h 3432517"/>
              <a:gd name="connsiteX14" fmla="*/ 1209822 w 3193523"/>
              <a:gd name="connsiteY14" fmla="*/ 450167 h 3432517"/>
              <a:gd name="connsiteX15" fmla="*/ 1252025 w 3193523"/>
              <a:gd name="connsiteY15" fmla="*/ 464234 h 3432517"/>
              <a:gd name="connsiteX16" fmla="*/ 1336431 w 3193523"/>
              <a:gd name="connsiteY16" fmla="*/ 520505 h 3432517"/>
              <a:gd name="connsiteX17" fmla="*/ 1406770 w 3193523"/>
              <a:gd name="connsiteY17" fmla="*/ 576776 h 3432517"/>
              <a:gd name="connsiteX18" fmla="*/ 1448973 w 3193523"/>
              <a:gd name="connsiteY18" fmla="*/ 590844 h 3432517"/>
              <a:gd name="connsiteX19" fmla="*/ 1533379 w 3193523"/>
              <a:gd name="connsiteY19" fmla="*/ 647114 h 3432517"/>
              <a:gd name="connsiteX20" fmla="*/ 1617785 w 3193523"/>
              <a:gd name="connsiteY20" fmla="*/ 703385 h 3432517"/>
              <a:gd name="connsiteX21" fmla="*/ 1659988 w 3193523"/>
              <a:gd name="connsiteY21" fmla="*/ 731520 h 3432517"/>
              <a:gd name="connsiteX22" fmla="*/ 1716259 w 3193523"/>
              <a:gd name="connsiteY22" fmla="*/ 773724 h 3432517"/>
              <a:gd name="connsiteX23" fmla="*/ 1800665 w 3193523"/>
              <a:gd name="connsiteY23" fmla="*/ 829994 h 3432517"/>
              <a:gd name="connsiteX24" fmla="*/ 1941342 w 3193523"/>
              <a:gd name="connsiteY24" fmla="*/ 914400 h 3432517"/>
              <a:gd name="connsiteX25" fmla="*/ 1997613 w 3193523"/>
              <a:gd name="connsiteY25" fmla="*/ 970671 h 3432517"/>
              <a:gd name="connsiteX26" fmla="*/ 2025748 w 3193523"/>
              <a:gd name="connsiteY26" fmla="*/ 998807 h 3432517"/>
              <a:gd name="connsiteX27" fmla="*/ 2053883 w 3193523"/>
              <a:gd name="connsiteY27" fmla="*/ 1041010 h 3432517"/>
              <a:gd name="connsiteX28" fmla="*/ 2138290 w 3193523"/>
              <a:gd name="connsiteY28" fmla="*/ 1125416 h 3432517"/>
              <a:gd name="connsiteX29" fmla="*/ 2264899 w 3193523"/>
              <a:gd name="connsiteY29" fmla="*/ 1266093 h 3432517"/>
              <a:gd name="connsiteX30" fmla="*/ 2307102 w 3193523"/>
              <a:gd name="connsiteY30" fmla="*/ 1308296 h 3432517"/>
              <a:gd name="connsiteX31" fmla="*/ 2391508 w 3193523"/>
              <a:gd name="connsiteY31" fmla="*/ 1434905 h 3432517"/>
              <a:gd name="connsiteX32" fmla="*/ 2447779 w 3193523"/>
              <a:gd name="connsiteY32" fmla="*/ 1519311 h 3432517"/>
              <a:gd name="connsiteX33" fmla="*/ 2504050 w 3193523"/>
              <a:gd name="connsiteY33" fmla="*/ 1575582 h 3432517"/>
              <a:gd name="connsiteX34" fmla="*/ 2518117 w 3193523"/>
              <a:gd name="connsiteY34" fmla="*/ 1617785 h 3432517"/>
              <a:gd name="connsiteX35" fmla="*/ 2546253 w 3193523"/>
              <a:gd name="connsiteY35" fmla="*/ 1645920 h 3432517"/>
              <a:gd name="connsiteX36" fmla="*/ 2602523 w 3193523"/>
              <a:gd name="connsiteY36" fmla="*/ 1730327 h 3432517"/>
              <a:gd name="connsiteX37" fmla="*/ 2630659 w 3193523"/>
              <a:gd name="connsiteY37" fmla="*/ 1772530 h 3432517"/>
              <a:gd name="connsiteX38" fmla="*/ 2658794 w 3193523"/>
              <a:gd name="connsiteY38" fmla="*/ 1814733 h 3432517"/>
              <a:gd name="connsiteX39" fmla="*/ 2686930 w 3193523"/>
              <a:gd name="connsiteY39" fmla="*/ 1842868 h 3432517"/>
              <a:gd name="connsiteX40" fmla="*/ 2715065 w 3193523"/>
              <a:gd name="connsiteY40" fmla="*/ 1899139 h 3432517"/>
              <a:gd name="connsiteX41" fmla="*/ 2771336 w 3193523"/>
              <a:gd name="connsiteY41" fmla="*/ 1983545 h 3432517"/>
              <a:gd name="connsiteX42" fmla="*/ 2827607 w 3193523"/>
              <a:gd name="connsiteY42" fmla="*/ 2110154 h 3432517"/>
              <a:gd name="connsiteX43" fmla="*/ 2869810 w 3193523"/>
              <a:gd name="connsiteY43" fmla="*/ 2194560 h 3432517"/>
              <a:gd name="connsiteX44" fmla="*/ 2912013 w 3193523"/>
              <a:gd name="connsiteY44" fmla="*/ 2264899 h 3432517"/>
              <a:gd name="connsiteX45" fmla="*/ 2940148 w 3193523"/>
              <a:gd name="connsiteY45" fmla="*/ 2349305 h 3432517"/>
              <a:gd name="connsiteX46" fmla="*/ 2954216 w 3193523"/>
              <a:gd name="connsiteY46" fmla="*/ 2391508 h 3432517"/>
              <a:gd name="connsiteX47" fmla="*/ 2982351 w 3193523"/>
              <a:gd name="connsiteY47" fmla="*/ 2433711 h 3432517"/>
              <a:gd name="connsiteX48" fmla="*/ 3024554 w 3193523"/>
              <a:gd name="connsiteY48" fmla="*/ 2560320 h 3432517"/>
              <a:gd name="connsiteX49" fmla="*/ 3052690 w 3193523"/>
              <a:gd name="connsiteY49" fmla="*/ 2644727 h 3432517"/>
              <a:gd name="connsiteX50" fmla="*/ 3066757 w 3193523"/>
              <a:gd name="connsiteY50" fmla="*/ 2686930 h 3432517"/>
              <a:gd name="connsiteX51" fmla="*/ 3080825 w 3193523"/>
              <a:gd name="connsiteY51" fmla="*/ 2743200 h 3432517"/>
              <a:gd name="connsiteX52" fmla="*/ 3123028 w 3193523"/>
              <a:gd name="connsiteY52" fmla="*/ 2897945 h 3432517"/>
              <a:gd name="connsiteX53" fmla="*/ 3137096 w 3193523"/>
              <a:gd name="connsiteY53" fmla="*/ 2940148 h 3432517"/>
              <a:gd name="connsiteX54" fmla="*/ 3151163 w 3193523"/>
              <a:gd name="connsiteY54" fmla="*/ 2982351 h 3432517"/>
              <a:gd name="connsiteX55" fmla="*/ 3165231 w 3193523"/>
              <a:gd name="connsiteY55" fmla="*/ 3151164 h 3432517"/>
              <a:gd name="connsiteX56" fmla="*/ 3193367 w 3193523"/>
              <a:gd name="connsiteY56" fmla="*/ 3432517 h 343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193523" h="3432517">
                <a:moveTo>
                  <a:pt x="0" y="0"/>
                </a:moveTo>
                <a:cubicBezTo>
                  <a:pt x="32825" y="4689"/>
                  <a:pt x="65960" y="7565"/>
                  <a:pt x="98474" y="14068"/>
                </a:cubicBezTo>
                <a:cubicBezTo>
                  <a:pt x="113015" y="16976"/>
                  <a:pt x="126419" y="24062"/>
                  <a:pt x="140677" y="28136"/>
                </a:cubicBezTo>
                <a:cubicBezTo>
                  <a:pt x="159267" y="33448"/>
                  <a:pt x="178429" y="36648"/>
                  <a:pt x="196948" y="42204"/>
                </a:cubicBezTo>
                <a:cubicBezTo>
                  <a:pt x="225354" y="50726"/>
                  <a:pt x="253219" y="60961"/>
                  <a:pt x="281354" y="70339"/>
                </a:cubicBezTo>
                <a:lnTo>
                  <a:pt x="365760" y="98474"/>
                </a:lnTo>
                <a:lnTo>
                  <a:pt x="661182" y="196948"/>
                </a:lnTo>
                <a:lnTo>
                  <a:pt x="787791" y="239151"/>
                </a:lnTo>
                <a:lnTo>
                  <a:pt x="829994" y="253219"/>
                </a:lnTo>
                <a:cubicBezTo>
                  <a:pt x="844062" y="257908"/>
                  <a:pt x="859859" y="259062"/>
                  <a:pt x="872197" y="267287"/>
                </a:cubicBezTo>
                <a:cubicBezTo>
                  <a:pt x="886265" y="276665"/>
                  <a:pt x="898950" y="288555"/>
                  <a:pt x="914400" y="295422"/>
                </a:cubicBezTo>
                <a:cubicBezTo>
                  <a:pt x="941501" y="307467"/>
                  <a:pt x="970671" y="314179"/>
                  <a:pt x="998807" y="323557"/>
                </a:cubicBezTo>
                <a:cubicBezTo>
                  <a:pt x="1012875" y="328246"/>
                  <a:pt x="1028672" y="329400"/>
                  <a:pt x="1041010" y="337625"/>
                </a:cubicBezTo>
                <a:lnTo>
                  <a:pt x="1167619" y="422031"/>
                </a:lnTo>
                <a:cubicBezTo>
                  <a:pt x="1181687" y="431410"/>
                  <a:pt x="1193782" y="444821"/>
                  <a:pt x="1209822" y="450167"/>
                </a:cubicBezTo>
                <a:lnTo>
                  <a:pt x="1252025" y="464234"/>
                </a:lnTo>
                <a:cubicBezTo>
                  <a:pt x="1280160" y="482991"/>
                  <a:pt x="1312520" y="496595"/>
                  <a:pt x="1336431" y="520505"/>
                </a:cubicBezTo>
                <a:cubicBezTo>
                  <a:pt x="1362600" y="546673"/>
                  <a:pt x="1371280" y="559030"/>
                  <a:pt x="1406770" y="576776"/>
                </a:cubicBezTo>
                <a:cubicBezTo>
                  <a:pt x="1420033" y="583408"/>
                  <a:pt x="1436010" y="583643"/>
                  <a:pt x="1448973" y="590844"/>
                </a:cubicBezTo>
                <a:cubicBezTo>
                  <a:pt x="1478532" y="607266"/>
                  <a:pt x="1505244" y="628357"/>
                  <a:pt x="1533379" y="647114"/>
                </a:cubicBezTo>
                <a:lnTo>
                  <a:pt x="1617785" y="703385"/>
                </a:lnTo>
                <a:cubicBezTo>
                  <a:pt x="1631853" y="712763"/>
                  <a:pt x="1646462" y="721376"/>
                  <a:pt x="1659988" y="731520"/>
                </a:cubicBezTo>
                <a:cubicBezTo>
                  <a:pt x="1678745" y="745588"/>
                  <a:pt x="1697051" y="760278"/>
                  <a:pt x="1716259" y="773724"/>
                </a:cubicBezTo>
                <a:cubicBezTo>
                  <a:pt x="1743961" y="793115"/>
                  <a:pt x="1770421" y="814872"/>
                  <a:pt x="1800665" y="829994"/>
                </a:cubicBezTo>
                <a:cubicBezTo>
                  <a:pt x="1845066" y="852195"/>
                  <a:pt x="1907393" y="880451"/>
                  <a:pt x="1941342" y="914400"/>
                </a:cubicBezTo>
                <a:lnTo>
                  <a:pt x="1997613" y="970671"/>
                </a:lnTo>
                <a:cubicBezTo>
                  <a:pt x="2006991" y="980050"/>
                  <a:pt x="2018391" y="987771"/>
                  <a:pt x="2025748" y="998807"/>
                </a:cubicBezTo>
                <a:cubicBezTo>
                  <a:pt x="2035126" y="1012875"/>
                  <a:pt x="2042650" y="1028373"/>
                  <a:pt x="2053883" y="1041010"/>
                </a:cubicBezTo>
                <a:cubicBezTo>
                  <a:pt x="2080318" y="1070749"/>
                  <a:pt x="2114416" y="1093584"/>
                  <a:pt x="2138290" y="1125416"/>
                </a:cubicBezTo>
                <a:cubicBezTo>
                  <a:pt x="2204367" y="1213519"/>
                  <a:pt x="2163914" y="1165108"/>
                  <a:pt x="2264899" y="1266093"/>
                </a:cubicBezTo>
                <a:cubicBezTo>
                  <a:pt x="2278967" y="1280161"/>
                  <a:pt x="2296066" y="1291743"/>
                  <a:pt x="2307102" y="1308296"/>
                </a:cubicBezTo>
                <a:lnTo>
                  <a:pt x="2391508" y="1434905"/>
                </a:lnTo>
                <a:cubicBezTo>
                  <a:pt x="2391511" y="1434910"/>
                  <a:pt x="2447775" y="1519307"/>
                  <a:pt x="2447779" y="1519311"/>
                </a:cubicBezTo>
                <a:lnTo>
                  <a:pt x="2504050" y="1575582"/>
                </a:lnTo>
                <a:cubicBezTo>
                  <a:pt x="2508739" y="1589650"/>
                  <a:pt x="2510488" y="1605070"/>
                  <a:pt x="2518117" y="1617785"/>
                </a:cubicBezTo>
                <a:cubicBezTo>
                  <a:pt x="2524941" y="1629158"/>
                  <a:pt x="2538295" y="1635309"/>
                  <a:pt x="2546253" y="1645920"/>
                </a:cubicBezTo>
                <a:cubicBezTo>
                  <a:pt x="2566542" y="1672972"/>
                  <a:pt x="2583766" y="1702191"/>
                  <a:pt x="2602523" y="1730327"/>
                </a:cubicBezTo>
                <a:lnTo>
                  <a:pt x="2630659" y="1772530"/>
                </a:lnTo>
                <a:cubicBezTo>
                  <a:pt x="2640037" y="1786598"/>
                  <a:pt x="2646839" y="1802778"/>
                  <a:pt x="2658794" y="1814733"/>
                </a:cubicBezTo>
                <a:lnTo>
                  <a:pt x="2686930" y="1842868"/>
                </a:lnTo>
                <a:cubicBezTo>
                  <a:pt x="2696308" y="1861625"/>
                  <a:pt x="2704276" y="1881157"/>
                  <a:pt x="2715065" y="1899139"/>
                </a:cubicBezTo>
                <a:cubicBezTo>
                  <a:pt x="2732462" y="1928135"/>
                  <a:pt x="2771336" y="1983545"/>
                  <a:pt x="2771336" y="1983545"/>
                </a:cubicBezTo>
                <a:cubicBezTo>
                  <a:pt x="2804818" y="2083991"/>
                  <a:pt x="2783020" y="2043275"/>
                  <a:pt x="2827607" y="2110154"/>
                </a:cubicBezTo>
                <a:cubicBezTo>
                  <a:pt x="2862966" y="2216235"/>
                  <a:pt x="2815268" y="2085474"/>
                  <a:pt x="2869810" y="2194560"/>
                </a:cubicBezTo>
                <a:cubicBezTo>
                  <a:pt x="2906334" y="2267609"/>
                  <a:pt x="2857056" y="2209944"/>
                  <a:pt x="2912013" y="2264899"/>
                </a:cubicBezTo>
                <a:lnTo>
                  <a:pt x="2940148" y="2349305"/>
                </a:lnTo>
                <a:cubicBezTo>
                  <a:pt x="2944837" y="2363373"/>
                  <a:pt x="2945991" y="2379170"/>
                  <a:pt x="2954216" y="2391508"/>
                </a:cubicBezTo>
                <a:cubicBezTo>
                  <a:pt x="2963594" y="2405576"/>
                  <a:pt x="2975484" y="2418261"/>
                  <a:pt x="2982351" y="2433711"/>
                </a:cubicBezTo>
                <a:cubicBezTo>
                  <a:pt x="2982362" y="2433735"/>
                  <a:pt x="3017516" y="2539206"/>
                  <a:pt x="3024554" y="2560320"/>
                </a:cubicBezTo>
                <a:lnTo>
                  <a:pt x="3052690" y="2644727"/>
                </a:lnTo>
                <a:cubicBezTo>
                  <a:pt x="3057379" y="2658795"/>
                  <a:pt x="3063160" y="2672544"/>
                  <a:pt x="3066757" y="2686930"/>
                </a:cubicBezTo>
                <a:cubicBezTo>
                  <a:pt x="3071446" y="2705687"/>
                  <a:pt x="3076631" y="2724326"/>
                  <a:pt x="3080825" y="2743200"/>
                </a:cubicBezTo>
                <a:cubicBezTo>
                  <a:pt x="3107338" y="2862504"/>
                  <a:pt x="3079110" y="2766192"/>
                  <a:pt x="3123028" y="2897945"/>
                </a:cubicBezTo>
                <a:lnTo>
                  <a:pt x="3137096" y="2940148"/>
                </a:lnTo>
                <a:lnTo>
                  <a:pt x="3151163" y="2982351"/>
                </a:lnTo>
                <a:cubicBezTo>
                  <a:pt x="3155852" y="3038622"/>
                  <a:pt x="3158758" y="3095070"/>
                  <a:pt x="3165231" y="3151164"/>
                </a:cubicBezTo>
                <a:cubicBezTo>
                  <a:pt x="3197346" y="3429488"/>
                  <a:pt x="3193367" y="3259087"/>
                  <a:pt x="3193367" y="3432517"/>
                </a:cubicBez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3156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39C3B-7297-6741-A824-D25F5CCBC12A}"/>
              </a:ext>
            </a:extLst>
          </p:cNvPr>
          <p:cNvSpPr>
            <a:spLocks noGrp="1"/>
          </p:cNvSpPr>
          <p:nvPr>
            <p:ph type="title"/>
          </p:nvPr>
        </p:nvSpPr>
        <p:spPr/>
        <p:txBody>
          <a:bodyPr/>
          <a:lstStyle/>
          <a:p>
            <a:r>
              <a:rPr lang="en-US" dirty="0"/>
              <a:t>Inflow/Outflow</a:t>
            </a:r>
          </a:p>
        </p:txBody>
      </p:sp>
      <p:pic>
        <p:nvPicPr>
          <p:cNvPr id="4" name="Picture 3" descr="A map of the continent&#10;&#10;Description automatically generated">
            <a:extLst>
              <a:ext uri="{FF2B5EF4-FFF2-40B4-BE49-F238E27FC236}">
                <a16:creationId xmlns:a16="http://schemas.microsoft.com/office/drawing/2014/main" id="{06402FFE-1E4E-FF4D-9804-276D0B6EBFC5}"/>
              </a:ext>
            </a:extLst>
          </p:cNvPr>
          <p:cNvPicPr>
            <a:picLocks noChangeAspect="1"/>
          </p:cNvPicPr>
          <p:nvPr/>
        </p:nvPicPr>
        <p:blipFill rotWithShape="1">
          <a:blip r:embed="rId3"/>
          <a:srcRect l="11539" r="4416"/>
          <a:stretch/>
        </p:blipFill>
        <p:spPr>
          <a:xfrm>
            <a:off x="3260604" y="1339037"/>
            <a:ext cx="6433209" cy="5330296"/>
          </a:xfrm>
          <a:prstGeom prst="rect">
            <a:avLst/>
          </a:prstGeom>
        </p:spPr>
      </p:pic>
      <p:sp>
        <p:nvSpPr>
          <p:cNvPr id="6" name="Freeform 5">
            <a:extLst>
              <a:ext uri="{FF2B5EF4-FFF2-40B4-BE49-F238E27FC236}">
                <a16:creationId xmlns:a16="http://schemas.microsoft.com/office/drawing/2014/main" id="{C764E936-931B-D949-B473-30F511935297}"/>
              </a:ext>
            </a:extLst>
          </p:cNvPr>
          <p:cNvSpPr/>
          <p:nvPr/>
        </p:nvSpPr>
        <p:spPr>
          <a:xfrm>
            <a:off x="6471137" y="4825218"/>
            <a:ext cx="506437" cy="886265"/>
          </a:xfrm>
          <a:custGeom>
            <a:avLst/>
            <a:gdLst>
              <a:gd name="connsiteX0" fmla="*/ 562711 w 562711"/>
              <a:gd name="connsiteY0" fmla="*/ 337625 h 886265"/>
              <a:gd name="connsiteX1" fmla="*/ 548644 w 562711"/>
              <a:gd name="connsiteY1" fmla="*/ 436099 h 886265"/>
              <a:gd name="connsiteX2" fmla="*/ 534576 w 562711"/>
              <a:gd name="connsiteY2" fmla="*/ 506437 h 886265"/>
              <a:gd name="connsiteX3" fmla="*/ 506441 w 562711"/>
              <a:gd name="connsiteY3" fmla="*/ 703385 h 886265"/>
              <a:gd name="connsiteX4" fmla="*/ 478305 w 562711"/>
              <a:gd name="connsiteY4" fmla="*/ 787791 h 886265"/>
              <a:gd name="connsiteX5" fmla="*/ 450170 w 562711"/>
              <a:gd name="connsiteY5" fmla="*/ 815927 h 886265"/>
              <a:gd name="connsiteX6" fmla="*/ 422034 w 562711"/>
              <a:gd name="connsiteY6" fmla="*/ 858130 h 886265"/>
              <a:gd name="connsiteX7" fmla="*/ 379831 w 562711"/>
              <a:gd name="connsiteY7" fmla="*/ 886265 h 886265"/>
              <a:gd name="connsiteX8" fmla="*/ 211019 w 562711"/>
              <a:gd name="connsiteY8" fmla="*/ 872197 h 886265"/>
              <a:gd name="connsiteX9" fmla="*/ 168816 w 562711"/>
              <a:gd name="connsiteY9" fmla="*/ 858130 h 886265"/>
              <a:gd name="connsiteX10" fmla="*/ 140681 w 562711"/>
              <a:gd name="connsiteY10" fmla="*/ 829994 h 886265"/>
              <a:gd name="connsiteX11" fmla="*/ 126613 w 562711"/>
              <a:gd name="connsiteY11" fmla="*/ 787791 h 886265"/>
              <a:gd name="connsiteX12" fmla="*/ 84410 w 562711"/>
              <a:gd name="connsiteY12" fmla="*/ 703385 h 886265"/>
              <a:gd name="connsiteX13" fmla="*/ 70342 w 562711"/>
              <a:gd name="connsiteY13" fmla="*/ 633047 h 886265"/>
              <a:gd name="connsiteX14" fmla="*/ 42207 w 562711"/>
              <a:gd name="connsiteY14" fmla="*/ 534573 h 886265"/>
              <a:gd name="connsiteX15" fmla="*/ 28139 w 562711"/>
              <a:gd name="connsiteY15" fmla="*/ 436099 h 886265"/>
              <a:gd name="connsiteX16" fmla="*/ 14071 w 562711"/>
              <a:gd name="connsiteY16" fmla="*/ 351693 h 886265"/>
              <a:gd name="connsiteX17" fmla="*/ 4 w 562711"/>
              <a:gd name="connsiteY17" fmla="*/ 0 h 88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62711" h="886265">
                <a:moveTo>
                  <a:pt x="562711" y="337625"/>
                </a:moveTo>
                <a:cubicBezTo>
                  <a:pt x="558022" y="370450"/>
                  <a:pt x="554095" y="403392"/>
                  <a:pt x="548644" y="436099"/>
                </a:cubicBezTo>
                <a:cubicBezTo>
                  <a:pt x="544713" y="459684"/>
                  <a:pt x="537736" y="482736"/>
                  <a:pt x="534576" y="506437"/>
                </a:cubicBezTo>
                <a:cubicBezTo>
                  <a:pt x="518936" y="623738"/>
                  <a:pt x="531793" y="618878"/>
                  <a:pt x="506441" y="703385"/>
                </a:cubicBezTo>
                <a:cubicBezTo>
                  <a:pt x="497919" y="731792"/>
                  <a:pt x="499276" y="766820"/>
                  <a:pt x="478305" y="787791"/>
                </a:cubicBezTo>
                <a:cubicBezTo>
                  <a:pt x="468927" y="797170"/>
                  <a:pt x="458455" y="805570"/>
                  <a:pt x="450170" y="815927"/>
                </a:cubicBezTo>
                <a:cubicBezTo>
                  <a:pt x="439608" y="829129"/>
                  <a:pt x="433989" y="846175"/>
                  <a:pt x="422034" y="858130"/>
                </a:cubicBezTo>
                <a:cubicBezTo>
                  <a:pt x="410079" y="870085"/>
                  <a:pt x="393899" y="876887"/>
                  <a:pt x="379831" y="886265"/>
                </a:cubicBezTo>
                <a:cubicBezTo>
                  <a:pt x="323560" y="881576"/>
                  <a:pt x="266989" y="879660"/>
                  <a:pt x="211019" y="872197"/>
                </a:cubicBezTo>
                <a:cubicBezTo>
                  <a:pt x="196321" y="870237"/>
                  <a:pt x="181531" y="865759"/>
                  <a:pt x="168816" y="858130"/>
                </a:cubicBezTo>
                <a:cubicBezTo>
                  <a:pt x="157443" y="851306"/>
                  <a:pt x="150059" y="839373"/>
                  <a:pt x="140681" y="829994"/>
                </a:cubicBezTo>
                <a:cubicBezTo>
                  <a:pt x="135992" y="815926"/>
                  <a:pt x="133245" y="801054"/>
                  <a:pt x="126613" y="787791"/>
                </a:cubicBezTo>
                <a:cubicBezTo>
                  <a:pt x="92227" y="719022"/>
                  <a:pt x="102090" y="774107"/>
                  <a:pt x="84410" y="703385"/>
                </a:cubicBezTo>
                <a:cubicBezTo>
                  <a:pt x="78611" y="680189"/>
                  <a:pt x="76141" y="656243"/>
                  <a:pt x="70342" y="633047"/>
                </a:cubicBezTo>
                <a:cubicBezTo>
                  <a:pt x="50252" y="552687"/>
                  <a:pt x="59751" y="631065"/>
                  <a:pt x="42207" y="534573"/>
                </a:cubicBezTo>
                <a:cubicBezTo>
                  <a:pt x="36276" y="501950"/>
                  <a:pt x="33181" y="468871"/>
                  <a:pt x="28139" y="436099"/>
                </a:cubicBezTo>
                <a:cubicBezTo>
                  <a:pt x="23802" y="407907"/>
                  <a:pt x="18760" y="379828"/>
                  <a:pt x="14071" y="351693"/>
                </a:cubicBezTo>
                <a:cubicBezTo>
                  <a:pt x="-635" y="28151"/>
                  <a:pt x="4" y="145474"/>
                  <a:pt x="4" y="0"/>
                </a:cubicBez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22737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B389C-FB12-A141-BF91-62E2FEC9F778}"/>
              </a:ext>
            </a:extLst>
          </p:cNvPr>
          <p:cNvSpPr>
            <a:spLocks noGrp="1"/>
          </p:cNvSpPr>
          <p:nvPr>
            <p:ph type="title"/>
          </p:nvPr>
        </p:nvSpPr>
        <p:spPr/>
        <p:txBody>
          <a:bodyPr/>
          <a:lstStyle/>
          <a:p>
            <a:r>
              <a:rPr lang="en-US" dirty="0"/>
              <a:t>Coastal Current</a:t>
            </a:r>
          </a:p>
        </p:txBody>
      </p:sp>
      <p:pic>
        <p:nvPicPr>
          <p:cNvPr id="5" name="Picture 4" descr="A map of the continent&#10;&#10;Description automatically generated">
            <a:extLst>
              <a:ext uri="{FF2B5EF4-FFF2-40B4-BE49-F238E27FC236}">
                <a16:creationId xmlns:a16="http://schemas.microsoft.com/office/drawing/2014/main" id="{F8A69A0D-FB4E-7145-84FF-A8980ADF5E0D}"/>
              </a:ext>
            </a:extLst>
          </p:cNvPr>
          <p:cNvPicPr>
            <a:picLocks noChangeAspect="1"/>
          </p:cNvPicPr>
          <p:nvPr/>
        </p:nvPicPr>
        <p:blipFill rotWithShape="1">
          <a:blip r:embed="rId3"/>
          <a:srcRect l="11539" r="4416"/>
          <a:stretch/>
        </p:blipFill>
        <p:spPr>
          <a:xfrm>
            <a:off x="3260604" y="1339037"/>
            <a:ext cx="6433209" cy="5330296"/>
          </a:xfrm>
          <a:prstGeom prst="rect">
            <a:avLst/>
          </a:prstGeom>
        </p:spPr>
      </p:pic>
      <p:sp>
        <p:nvSpPr>
          <p:cNvPr id="6" name="Freeform 5">
            <a:extLst>
              <a:ext uri="{FF2B5EF4-FFF2-40B4-BE49-F238E27FC236}">
                <a16:creationId xmlns:a16="http://schemas.microsoft.com/office/drawing/2014/main" id="{FAF87DBE-AE34-8E48-808A-186311BB7671}"/>
              </a:ext>
            </a:extLst>
          </p:cNvPr>
          <p:cNvSpPr/>
          <p:nvPr/>
        </p:nvSpPr>
        <p:spPr>
          <a:xfrm>
            <a:off x="5908431" y="4712677"/>
            <a:ext cx="1800664" cy="942535"/>
          </a:xfrm>
          <a:custGeom>
            <a:avLst/>
            <a:gdLst>
              <a:gd name="connsiteX0" fmla="*/ 1800664 w 1800664"/>
              <a:gd name="connsiteY0" fmla="*/ 942535 h 942535"/>
              <a:gd name="connsiteX1" fmla="*/ 1716258 w 1800664"/>
              <a:gd name="connsiteY1" fmla="*/ 801858 h 942535"/>
              <a:gd name="connsiteX2" fmla="*/ 1659987 w 1800664"/>
              <a:gd name="connsiteY2" fmla="*/ 731520 h 942535"/>
              <a:gd name="connsiteX3" fmla="*/ 1617784 w 1800664"/>
              <a:gd name="connsiteY3" fmla="*/ 717452 h 942535"/>
              <a:gd name="connsiteX4" fmla="*/ 1547446 w 1800664"/>
              <a:gd name="connsiteY4" fmla="*/ 647114 h 942535"/>
              <a:gd name="connsiteX5" fmla="*/ 1477107 w 1800664"/>
              <a:gd name="connsiteY5" fmla="*/ 590843 h 942535"/>
              <a:gd name="connsiteX6" fmla="*/ 1392701 w 1800664"/>
              <a:gd name="connsiteY6" fmla="*/ 562708 h 942535"/>
              <a:gd name="connsiteX7" fmla="*/ 1350498 w 1800664"/>
              <a:gd name="connsiteY7" fmla="*/ 548640 h 942535"/>
              <a:gd name="connsiteX8" fmla="*/ 1111347 w 1800664"/>
              <a:gd name="connsiteY8" fmla="*/ 562708 h 942535"/>
              <a:gd name="connsiteX9" fmla="*/ 1069144 w 1800664"/>
              <a:gd name="connsiteY9" fmla="*/ 576775 h 942535"/>
              <a:gd name="connsiteX10" fmla="*/ 998806 w 1800664"/>
              <a:gd name="connsiteY10" fmla="*/ 590843 h 942535"/>
              <a:gd name="connsiteX11" fmla="*/ 914400 w 1800664"/>
              <a:gd name="connsiteY11" fmla="*/ 618978 h 942535"/>
              <a:gd name="connsiteX12" fmla="*/ 872197 w 1800664"/>
              <a:gd name="connsiteY12" fmla="*/ 633046 h 942535"/>
              <a:gd name="connsiteX13" fmla="*/ 590843 w 1800664"/>
              <a:gd name="connsiteY13" fmla="*/ 618978 h 942535"/>
              <a:gd name="connsiteX14" fmla="*/ 576775 w 1800664"/>
              <a:gd name="connsiteY14" fmla="*/ 576775 h 942535"/>
              <a:gd name="connsiteX15" fmla="*/ 520504 w 1800664"/>
              <a:gd name="connsiteY15" fmla="*/ 450166 h 942535"/>
              <a:gd name="connsiteX16" fmla="*/ 506437 w 1800664"/>
              <a:gd name="connsiteY16" fmla="*/ 407963 h 942535"/>
              <a:gd name="connsiteX17" fmla="*/ 478301 w 1800664"/>
              <a:gd name="connsiteY17" fmla="*/ 379828 h 942535"/>
              <a:gd name="connsiteX18" fmla="*/ 422031 w 1800664"/>
              <a:gd name="connsiteY18" fmla="*/ 295421 h 942535"/>
              <a:gd name="connsiteX19" fmla="*/ 365760 w 1800664"/>
              <a:gd name="connsiteY19" fmla="*/ 225083 h 942535"/>
              <a:gd name="connsiteX20" fmla="*/ 267286 w 1800664"/>
              <a:gd name="connsiteY20" fmla="*/ 126609 h 942535"/>
              <a:gd name="connsiteX21" fmla="*/ 225083 w 1800664"/>
              <a:gd name="connsiteY21" fmla="*/ 84406 h 942535"/>
              <a:gd name="connsiteX22" fmla="*/ 196947 w 1800664"/>
              <a:gd name="connsiteY22" fmla="*/ 56271 h 942535"/>
              <a:gd name="connsiteX23" fmla="*/ 112541 w 1800664"/>
              <a:gd name="connsiteY23" fmla="*/ 42203 h 942535"/>
              <a:gd name="connsiteX24" fmla="*/ 0 w 1800664"/>
              <a:gd name="connsiteY24" fmla="*/ 0 h 942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0664" h="942535">
                <a:moveTo>
                  <a:pt x="1800664" y="942535"/>
                </a:moveTo>
                <a:cubicBezTo>
                  <a:pt x="1729255" y="775914"/>
                  <a:pt x="1795617" y="897090"/>
                  <a:pt x="1716258" y="801858"/>
                </a:cubicBezTo>
                <a:cubicBezTo>
                  <a:pt x="1697087" y="778853"/>
                  <a:pt x="1687275" y="747893"/>
                  <a:pt x="1659987" y="731520"/>
                </a:cubicBezTo>
                <a:cubicBezTo>
                  <a:pt x="1647271" y="723891"/>
                  <a:pt x="1631852" y="722141"/>
                  <a:pt x="1617784" y="717452"/>
                </a:cubicBezTo>
                <a:cubicBezTo>
                  <a:pt x="1569551" y="645102"/>
                  <a:pt x="1614436" y="700707"/>
                  <a:pt x="1547446" y="647114"/>
                </a:cubicBezTo>
                <a:cubicBezTo>
                  <a:pt x="1510903" y="617879"/>
                  <a:pt x="1525825" y="612495"/>
                  <a:pt x="1477107" y="590843"/>
                </a:cubicBezTo>
                <a:cubicBezTo>
                  <a:pt x="1450006" y="578798"/>
                  <a:pt x="1420836" y="572086"/>
                  <a:pt x="1392701" y="562708"/>
                </a:cubicBezTo>
                <a:lnTo>
                  <a:pt x="1350498" y="548640"/>
                </a:lnTo>
                <a:cubicBezTo>
                  <a:pt x="1270781" y="553329"/>
                  <a:pt x="1190806" y="554762"/>
                  <a:pt x="1111347" y="562708"/>
                </a:cubicBezTo>
                <a:cubicBezTo>
                  <a:pt x="1096592" y="564183"/>
                  <a:pt x="1083530" y="573179"/>
                  <a:pt x="1069144" y="576775"/>
                </a:cubicBezTo>
                <a:cubicBezTo>
                  <a:pt x="1045948" y="582574"/>
                  <a:pt x="1021874" y="584552"/>
                  <a:pt x="998806" y="590843"/>
                </a:cubicBezTo>
                <a:cubicBezTo>
                  <a:pt x="970194" y="598646"/>
                  <a:pt x="942535" y="609600"/>
                  <a:pt x="914400" y="618978"/>
                </a:cubicBezTo>
                <a:lnTo>
                  <a:pt x="872197" y="633046"/>
                </a:lnTo>
                <a:cubicBezTo>
                  <a:pt x="778412" y="628357"/>
                  <a:pt x="683086" y="636548"/>
                  <a:pt x="590843" y="618978"/>
                </a:cubicBezTo>
                <a:cubicBezTo>
                  <a:pt x="576276" y="616203"/>
                  <a:pt x="583407" y="590038"/>
                  <a:pt x="576775" y="576775"/>
                </a:cubicBezTo>
                <a:cubicBezTo>
                  <a:pt x="509898" y="443022"/>
                  <a:pt x="593087" y="667916"/>
                  <a:pt x="520504" y="450166"/>
                </a:cubicBezTo>
                <a:cubicBezTo>
                  <a:pt x="515815" y="436098"/>
                  <a:pt x="516923" y="418448"/>
                  <a:pt x="506437" y="407963"/>
                </a:cubicBezTo>
                <a:cubicBezTo>
                  <a:pt x="497058" y="398585"/>
                  <a:pt x="486259" y="390439"/>
                  <a:pt x="478301" y="379828"/>
                </a:cubicBezTo>
                <a:cubicBezTo>
                  <a:pt x="458012" y="352776"/>
                  <a:pt x="445942" y="319331"/>
                  <a:pt x="422031" y="295421"/>
                </a:cubicBezTo>
                <a:cubicBezTo>
                  <a:pt x="326265" y="199659"/>
                  <a:pt x="472222" y="349289"/>
                  <a:pt x="365760" y="225083"/>
                </a:cubicBezTo>
                <a:lnTo>
                  <a:pt x="267286" y="126609"/>
                </a:lnTo>
                <a:lnTo>
                  <a:pt x="225083" y="84406"/>
                </a:lnTo>
                <a:cubicBezTo>
                  <a:pt x="215704" y="75028"/>
                  <a:pt x="210030" y="58452"/>
                  <a:pt x="196947" y="56271"/>
                </a:cubicBezTo>
                <a:cubicBezTo>
                  <a:pt x="168812" y="51582"/>
                  <a:pt x="140213" y="49121"/>
                  <a:pt x="112541" y="42203"/>
                </a:cubicBezTo>
                <a:cubicBezTo>
                  <a:pt x="49635" y="26477"/>
                  <a:pt x="43543" y="21772"/>
                  <a:pt x="0" y="0"/>
                </a:cubicBez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8539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CA23A-EF4E-4242-A18E-4406FCC64B4D}"/>
              </a:ext>
            </a:extLst>
          </p:cNvPr>
          <p:cNvSpPr>
            <a:spLocks noGrp="1"/>
          </p:cNvSpPr>
          <p:nvPr>
            <p:ph type="title"/>
          </p:nvPr>
        </p:nvSpPr>
        <p:spPr/>
        <p:txBody>
          <a:bodyPr/>
          <a:lstStyle/>
          <a:p>
            <a:r>
              <a:rPr lang="en-US" dirty="0"/>
              <a:t>ARTMEIS aims</a:t>
            </a:r>
          </a:p>
        </p:txBody>
      </p:sp>
    </p:spTree>
    <p:extLst>
      <p:ext uri="{BB962C8B-B14F-4D97-AF65-F5344CB8AC3E}">
        <p14:creationId xmlns:p14="http://schemas.microsoft.com/office/powerpoint/2010/main" val="18036820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70FA6-8E80-F04B-9725-78E88C815A2A}"/>
              </a:ext>
            </a:extLst>
          </p:cNvPr>
          <p:cNvSpPr>
            <a:spLocks noGrp="1"/>
          </p:cNvSpPr>
          <p:nvPr>
            <p:ph type="title"/>
          </p:nvPr>
        </p:nvSpPr>
        <p:spPr/>
        <p:txBody>
          <a:bodyPr/>
          <a:lstStyle/>
          <a:p>
            <a:r>
              <a:rPr lang="en-US" dirty="0"/>
              <a:t>Hypotheses</a:t>
            </a:r>
          </a:p>
        </p:txBody>
      </p:sp>
      <p:sp>
        <p:nvSpPr>
          <p:cNvPr id="3" name="Content Placeholder 2">
            <a:extLst>
              <a:ext uri="{FF2B5EF4-FFF2-40B4-BE49-F238E27FC236}">
                <a16:creationId xmlns:a16="http://schemas.microsoft.com/office/drawing/2014/main" id="{D96A172A-2158-034A-A927-16DE0BDBD5D2}"/>
              </a:ext>
            </a:extLst>
          </p:cNvPr>
          <p:cNvSpPr>
            <a:spLocks noGrp="1"/>
          </p:cNvSpPr>
          <p:nvPr>
            <p:ph idx="1"/>
          </p:nvPr>
        </p:nvSpPr>
        <p:spPr/>
        <p:txBody>
          <a:bodyPr/>
          <a:lstStyle/>
          <a:p>
            <a:r>
              <a:rPr lang="en-US" dirty="0"/>
              <a:t>Outflow communities at the DIS will be different than the CDW inflow communities.</a:t>
            </a:r>
            <a:br>
              <a:rPr lang="en-US" dirty="0"/>
            </a:br>
            <a:endParaRPr lang="en-US" dirty="0"/>
          </a:p>
          <a:p>
            <a:r>
              <a:rPr lang="en-US" dirty="0"/>
              <a:t>The bacterial community will change in the CDW as it comes onto the continental shelf, before flowing into the DIS.</a:t>
            </a:r>
            <a:br>
              <a:rPr lang="en-US" dirty="0"/>
            </a:br>
            <a:endParaRPr lang="en-US" dirty="0"/>
          </a:p>
          <a:p>
            <a:r>
              <a:rPr lang="en-US" dirty="0"/>
              <a:t>High and low iron water communities will differ. Specific indicator taxa will have iron-related capabilities.</a:t>
            </a:r>
          </a:p>
          <a:p>
            <a:endParaRPr lang="en-US" dirty="0"/>
          </a:p>
        </p:txBody>
      </p:sp>
    </p:spTree>
    <p:extLst>
      <p:ext uri="{BB962C8B-B14F-4D97-AF65-F5344CB8AC3E}">
        <p14:creationId xmlns:p14="http://schemas.microsoft.com/office/powerpoint/2010/main" val="1097799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2CBB2-1D61-2143-A4F0-61819297D1C7}"/>
              </a:ext>
            </a:extLst>
          </p:cNvPr>
          <p:cNvSpPr>
            <a:spLocks noGrp="1"/>
          </p:cNvSpPr>
          <p:nvPr>
            <p:ph type="title"/>
          </p:nvPr>
        </p:nvSpPr>
        <p:spPr/>
        <p:txBody>
          <a:bodyPr/>
          <a:lstStyle/>
          <a:p>
            <a:r>
              <a:rPr lang="en-US" dirty="0"/>
              <a:t>Methods</a:t>
            </a:r>
          </a:p>
        </p:txBody>
      </p:sp>
      <p:pic>
        <p:nvPicPr>
          <p:cNvPr id="5" name="Picture 4" descr="A diagram of a laboratory experiment&#10;&#10;Description automatically generated">
            <a:extLst>
              <a:ext uri="{FF2B5EF4-FFF2-40B4-BE49-F238E27FC236}">
                <a16:creationId xmlns:a16="http://schemas.microsoft.com/office/drawing/2014/main" id="{D352EB91-C157-2A44-8A48-26C3AAEA2505}"/>
              </a:ext>
            </a:extLst>
          </p:cNvPr>
          <p:cNvPicPr>
            <a:picLocks noChangeAspect="1"/>
          </p:cNvPicPr>
          <p:nvPr/>
        </p:nvPicPr>
        <p:blipFill>
          <a:blip r:embed="rId3"/>
          <a:stretch>
            <a:fillRect/>
          </a:stretch>
        </p:blipFill>
        <p:spPr>
          <a:xfrm>
            <a:off x="994562" y="1463932"/>
            <a:ext cx="10202875" cy="4281959"/>
          </a:xfrm>
          <a:prstGeom prst="rect">
            <a:avLst/>
          </a:prstGeom>
        </p:spPr>
      </p:pic>
    </p:spTree>
    <p:extLst>
      <p:ext uri="{BB962C8B-B14F-4D97-AF65-F5344CB8AC3E}">
        <p14:creationId xmlns:p14="http://schemas.microsoft.com/office/powerpoint/2010/main" val="28775525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2AA184-ADD4-F44E-AE94-9A720AA6CA03}"/>
              </a:ext>
            </a:extLst>
          </p:cNvPr>
          <p:cNvSpPr>
            <a:spLocks noGrp="1"/>
          </p:cNvSpPr>
          <p:nvPr>
            <p:ph idx="1"/>
          </p:nvPr>
        </p:nvSpPr>
        <p:spPr>
          <a:xfrm>
            <a:off x="838200" y="1825625"/>
            <a:ext cx="3378200" cy="4351338"/>
          </a:xfrm>
        </p:spPr>
        <p:txBody>
          <a:bodyPr/>
          <a:lstStyle/>
          <a:p>
            <a:r>
              <a:rPr lang="en-US" sz="1800" dirty="0">
                <a:effectLst/>
                <a:latin typeface="Times New Roman" panose="02020603050405020304" pitchFamily="18" charset="0"/>
                <a:ea typeface="Times New Roman" panose="02020603050405020304" pitchFamily="18" charset="0"/>
              </a:rPr>
              <a:t>Samples were collected on the R/V NB Palmer expedition, ARTEMIS (January–February 2022) in the Amundsen Sea, Antarctica</a:t>
            </a:r>
            <a:endParaRPr lang="en-US" dirty="0"/>
          </a:p>
        </p:txBody>
      </p:sp>
      <p:pic>
        <p:nvPicPr>
          <p:cNvPr id="6" name="Picture 5" descr="A map of the continent&#10;&#10;Description automatically generated">
            <a:extLst>
              <a:ext uri="{FF2B5EF4-FFF2-40B4-BE49-F238E27FC236}">
                <a16:creationId xmlns:a16="http://schemas.microsoft.com/office/drawing/2014/main" id="{C36EC26C-9D51-8647-AE4A-D816CF1A9FA3}"/>
              </a:ext>
            </a:extLst>
          </p:cNvPr>
          <p:cNvPicPr>
            <a:picLocks noChangeAspect="1"/>
          </p:cNvPicPr>
          <p:nvPr/>
        </p:nvPicPr>
        <p:blipFill rotWithShape="1">
          <a:blip r:embed="rId3"/>
          <a:srcRect l="11539" r="4416"/>
          <a:stretch/>
        </p:blipFill>
        <p:spPr>
          <a:xfrm>
            <a:off x="4920591" y="846667"/>
            <a:ext cx="6433209" cy="5330296"/>
          </a:xfrm>
          <a:prstGeom prst="rect">
            <a:avLst/>
          </a:prstGeom>
        </p:spPr>
      </p:pic>
    </p:spTree>
    <p:extLst>
      <p:ext uri="{BB962C8B-B14F-4D97-AF65-F5344CB8AC3E}">
        <p14:creationId xmlns:p14="http://schemas.microsoft.com/office/powerpoint/2010/main" val="807146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E375A-74A3-0B47-A40B-3CE8EE94600F}"/>
              </a:ext>
            </a:extLst>
          </p:cNvPr>
          <p:cNvSpPr>
            <a:spLocks noGrp="1"/>
          </p:cNvSpPr>
          <p:nvPr>
            <p:ph type="title"/>
          </p:nvPr>
        </p:nvSpPr>
        <p:spPr/>
        <p:txBody>
          <a:bodyPr/>
          <a:lstStyle/>
          <a:p>
            <a:r>
              <a:rPr lang="en-US" dirty="0"/>
              <a:t>Presentation Outline</a:t>
            </a:r>
          </a:p>
        </p:txBody>
      </p:sp>
      <p:sp>
        <p:nvSpPr>
          <p:cNvPr id="3" name="Content Placeholder 2">
            <a:extLst>
              <a:ext uri="{FF2B5EF4-FFF2-40B4-BE49-F238E27FC236}">
                <a16:creationId xmlns:a16="http://schemas.microsoft.com/office/drawing/2014/main" id="{8E8AE64A-A4A4-9046-AB1B-DC96FE3886D7}"/>
              </a:ext>
            </a:extLst>
          </p:cNvPr>
          <p:cNvSpPr>
            <a:spLocks noGrp="1"/>
          </p:cNvSpPr>
          <p:nvPr>
            <p:ph idx="1"/>
          </p:nvPr>
        </p:nvSpPr>
        <p:spPr/>
        <p:txBody>
          <a:bodyPr>
            <a:normAutofit fontScale="92500" lnSpcReduction="20000"/>
          </a:bodyPr>
          <a:lstStyle/>
          <a:p>
            <a:r>
              <a:rPr lang="en-US" dirty="0"/>
              <a:t>Background</a:t>
            </a:r>
          </a:p>
          <a:p>
            <a:pPr lvl="1"/>
            <a:r>
              <a:rPr lang="en-US" dirty="0"/>
              <a:t>West Antarctica</a:t>
            </a:r>
          </a:p>
          <a:p>
            <a:pPr lvl="1"/>
            <a:r>
              <a:rPr lang="en-US" dirty="0"/>
              <a:t>Amundsen Sea</a:t>
            </a:r>
          </a:p>
          <a:p>
            <a:r>
              <a:rPr lang="en-US" dirty="0"/>
              <a:t>Methods</a:t>
            </a:r>
          </a:p>
          <a:p>
            <a:pPr lvl="1"/>
            <a:r>
              <a:rPr lang="en-US" dirty="0"/>
              <a:t>Sampling</a:t>
            </a:r>
          </a:p>
          <a:p>
            <a:pPr lvl="1"/>
            <a:r>
              <a:rPr lang="en-US" dirty="0"/>
              <a:t>Bioinformatics pipeline (Indicator/ANCOM-BC)</a:t>
            </a:r>
          </a:p>
          <a:p>
            <a:r>
              <a:rPr lang="en-US" dirty="0"/>
              <a:t>Results</a:t>
            </a:r>
          </a:p>
          <a:p>
            <a:pPr lvl="1"/>
            <a:r>
              <a:rPr lang="en-US" dirty="0"/>
              <a:t>Family-level analysis</a:t>
            </a:r>
          </a:p>
          <a:p>
            <a:pPr lvl="1"/>
            <a:r>
              <a:rPr lang="en-US" dirty="0"/>
              <a:t>CDW inflow</a:t>
            </a:r>
          </a:p>
          <a:p>
            <a:pPr lvl="1"/>
            <a:r>
              <a:rPr lang="en-US" dirty="0"/>
              <a:t>Inflow versus outflow</a:t>
            </a:r>
          </a:p>
          <a:p>
            <a:r>
              <a:rPr lang="en-US" dirty="0"/>
              <a:t>Discussion</a:t>
            </a:r>
          </a:p>
          <a:p>
            <a:r>
              <a:rPr lang="en-US" dirty="0"/>
              <a:t>Conclusion</a:t>
            </a:r>
          </a:p>
        </p:txBody>
      </p:sp>
    </p:spTree>
    <p:extLst>
      <p:ext uri="{BB962C8B-B14F-4D97-AF65-F5344CB8AC3E}">
        <p14:creationId xmlns:p14="http://schemas.microsoft.com/office/powerpoint/2010/main" val="20517973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942F3-FD42-EA42-9445-32F3684B0A49}"/>
              </a:ext>
            </a:extLst>
          </p:cNvPr>
          <p:cNvSpPr>
            <a:spLocks noGrp="1"/>
          </p:cNvSpPr>
          <p:nvPr>
            <p:ph type="title"/>
          </p:nvPr>
        </p:nvSpPr>
        <p:spPr/>
        <p:txBody>
          <a:bodyPr/>
          <a:lstStyle/>
          <a:p>
            <a:r>
              <a:rPr lang="en-US" dirty="0"/>
              <a:t>QIIME2</a:t>
            </a:r>
          </a:p>
        </p:txBody>
      </p:sp>
      <p:sp>
        <p:nvSpPr>
          <p:cNvPr id="3" name="Content Placeholder 2">
            <a:extLst>
              <a:ext uri="{FF2B5EF4-FFF2-40B4-BE49-F238E27FC236}">
                <a16:creationId xmlns:a16="http://schemas.microsoft.com/office/drawing/2014/main" id="{E7133810-4067-8E43-9D79-71C0CD9B659C}"/>
              </a:ext>
            </a:extLst>
          </p:cNvPr>
          <p:cNvSpPr>
            <a:spLocks noGrp="1"/>
          </p:cNvSpPr>
          <p:nvPr>
            <p:ph idx="1"/>
          </p:nvPr>
        </p:nvSpPr>
        <p:spPr>
          <a:xfrm>
            <a:off x="838200" y="1825625"/>
            <a:ext cx="6443133" cy="4351338"/>
          </a:xfrm>
        </p:spPr>
        <p:txBody>
          <a:bodyPr>
            <a:normAutofit/>
          </a:bodyPr>
          <a:lstStyle/>
          <a:p>
            <a:r>
              <a:rPr lang="en-US" dirty="0"/>
              <a:t> </a:t>
            </a:r>
            <a:r>
              <a:rPr lang="en-US" dirty="0">
                <a:effectLst/>
                <a:latin typeface="Times New Roman" panose="02020603050405020304" pitchFamily="18" charset="0"/>
                <a:ea typeface="Times New Roman" panose="02020603050405020304" pitchFamily="18" charset="0"/>
              </a:rPr>
              <a:t>Reads were processed into amplicon sequence variants (ASVs) using QIIME2 and the SILVA v138 database.</a:t>
            </a:r>
          </a:p>
          <a:p>
            <a:pPr lvl="1"/>
            <a:r>
              <a:rPr lang="en-US" dirty="0">
                <a:latin typeface="Times New Roman" panose="02020603050405020304" pitchFamily="18" charset="0"/>
                <a:ea typeface="Times New Roman" panose="02020603050405020304" pitchFamily="18" charset="0"/>
              </a:rPr>
              <a:t>Demultiplexed/denoised (DADA2)</a:t>
            </a:r>
          </a:p>
          <a:p>
            <a:pPr lvl="1"/>
            <a:r>
              <a:rPr lang="en-US" dirty="0">
                <a:latin typeface="Times New Roman" panose="02020603050405020304" pitchFamily="18" charset="0"/>
                <a:ea typeface="Times New Roman" panose="02020603050405020304" pitchFamily="18" charset="0"/>
              </a:rPr>
              <a:t>Assigned taxonomy from SILVA database (trained classifier)</a:t>
            </a:r>
          </a:p>
        </p:txBody>
      </p:sp>
    </p:spTree>
    <p:extLst>
      <p:ext uri="{BB962C8B-B14F-4D97-AF65-F5344CB8AC3E}">
        <p14:creationId xmlns:p14="http://schemas.microsoft.com/office/powerpoint/2010/main" val="1697740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8A36A-DBD4-D74C-BAAC-5B82FC00A4D2}"/>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E758855D-6716-184D-8AB8-1282B4E183C3}"/>
              </a:ext>
            </a:extLst>
          </p:cNvPr>
          <p:cNvSpPr>
            <a:spLocks noGrp="1"/>
          </p:cNvSpPr>
          <p:nvPr>
            <p:ph idx="1"/>
          </p:nvPr>
        </p:nvSpPr>
        <p:spPr/>
        <p:txBody>
          <a:bodyPr>
            <a:normAutofit fontScale="77500" lnSpcReduction="20000"/>
          </a:bodyPr>
          <a:lstStyle/>
          <a:p>
            <a:r>
              <a:rPr lang="en-US" b="0" i="0" dirty="0">
                <a:solidFill>
                  <a:srgbClr val="222222"/>
                </a:solidFill>
                <a:effectLst/>
                <a:latin typeface="Harding"/>
              </a:rPr>
              <a:t>For beta-diversity analysis on amplicon and </a:t>
            </a:r>
            <a:r>
              <a:rPr lang="en-US" b="0" i="0" dirty="0" err="1">
                <a:solidFill>
                  <a:srgbClr val="222222"/>
                </a:solidFill>
                <a:effectLst/>
                <a:latin typeface="Harding"/>
              </a:rPr>
              <a:t>miTag</a:t>
            </a:r>
            <a:r>
              <a:rPr lang="en-US" b="0" i="0" dirty="0">
                <a:solidFill>
                  <a:srgbClr val="222222"/>
                </a:solidFill>
                <a:effectLst/>
                <a:latin typeface="Harding"/>
              </a:rPr>
              <a:t> data, Bray Curtis distance matrices were calculated in Vegan and visualized using a principal coordinate analysis (</a:t>
            </a:r>
            <a:r>
              <a:rPr lang="en-US" b="0" i="0" dirty="0" err="1">
                <a:solidFill>
                  <a:srgbClr val="222222"/>
                </a:solidFill>
                <a:effectLst/>
                <a:latin typeface="Harding"/>
              </a:rPr>
              <a:t>PcoA</a:t>
            </a:r>
            <a:r>
              <a:rPr lang="en-US" b="0" i="0" dirty="0">
                <a:solidFill>
                  <a:srgbClr val="222222"/>
                </a:solidFill>
                <a:effectLst/>
                <a:latin typeface="Harding"/>
              </a:rPr>
              <a:t>). Independent permutational analysis of variance (PERMANOVA) based on the Bray-Curtis dissimilarities values were calculated with the </a:t>
            </a:r>
            <a:r>
              <a:rPr lang="en-US" b="0" i="1" dirty="0" err="1">
                <a:solidFill>
                  <a:srgbClr val="222222"/>
                </a:solidFill>
                <a:effectLst/>
                <a:latin typeface="Harding"/>
              </a:rPr>
              <a:t>adonis</a:t>
            </a:r>
            <a:r>
              <a:rPr lang="en-US" b="0" i="0" dirty="0">
                <a:solidFill>
                  <a:srgbClr val="222222"/>
                </a:solidFill>
                <a:effectLst/>
                <a:latin typeface="Harding"/>
              </a:rPr>
              <a:t> function in Vegan (999 random permutations), to test for significant differences in community structure between depth profiles. Finally, a beta-dispersion test (PERMDISP) was applied to confirm that observed differences were not influenced due to dispersion. As a post-hoc evaluation of taxa responsible for differences in microbial community structure, we performed an indicator species analysis. We used the indicator value method</a:t>
            </a:r>
            <a:r>
              <a:rPr lang="en-US" b="0" i="0" baseline="30000" dirty="0">
                <a:solidFill>
                  <a:srgbClr val="006699"/>
                </a:solidFill>
                <a:effectLst/>
                <a:latin typeface="Harding"/>
                <a:hlinkClick r:id="rId2" tooltip="Dufrêne, M. &amp; Legendre, P. Species assemblages and indicator species: the need for a flexible asymmetrycal approach. Ecol. Monogr. 67, 345–366 (1997)."/>
              </a:rPr>
              <a:t>92</a:t>
            </a:r>
            <a:r>
              <a:rPr lang="en-US" b="0" i="0" dirty="0">
                <a:solidFill>
                  <a:srgbClr val="222222"/>
                </a:solidFill>
                <a:effectLst/>
                <a:latin typeface="Harding"/>
              </a:rPr>
              <a:t> to calculate indicator values using the R package </a:t>
            </a:r>
            <a:r>
              <a:rPr lang="en-US" b="0" i="0" dirty="0" err="1">
                <a:solidFill>
                  <a:srgbClr val="222222"/>
                </a:solidFill>
                <a:effectLst/>
                <a:latin typeface="Harding"/>
              </a:rPr>
              <a:t>indicspecies</a:t>
            </a:r>
            <a:r>
              <a:rPr lang="en-US" b="0" i="0" dirty="0">
                <a:solidFill>
                  <a:srgbClr val="222222"/>
                </a:solidFill>
                <a:effectLst/>
                <a:latin typeface="Harding"/>
              </a:rPr>
              <a:t>. An individual ASV was considered a valid indicator species if the </a:t>
            </a:r>
            <a:r>
              <a:rPr lang="en-US" b="0" i="1" dirty="0">
                <a:solidFill>
                  <a:srgbClr val="222222"/>
                </a:solidFill>
                <a:effectLst/>
                <a:latin typeface="Harding"/>
              </a:rPr>
              <a:t>p</a:t>
            </a:r>
            <a:r>
              <a:rPr lang="en-US" b="0" i="0" dirty="0">
                <a:solidFill>
                  <a:srgbClr val="222222"/>
                </a:solidFill>
                <a:effectLst/>
                <a:latin typeface="Harding"/>
              </a:rPr>
              <a:t> value was &lt; 0.05 and the Test statistic (the indicator value) was 0.5 or greater, based on 1000 random permutations</a:t>
            </a:r>
            <a:r>
              <a:rPr lang="en-US" b="0" i="0" baseline="30000" dirty="0">
                <a:solidFill>
                  <a:srgbClr val="006699"/>
                </a:solidFill>
                <a:effectLst/>
                <a:latin typeface="Harding"/>
                <a:hlinkClick r:id="rId3" tooltip="De Cáceres, M., Legendre, P., Wiser, S. K. &amp; Brotons, L. Using species combinations in indicator value analyses. Methods Ecol. Evol. 3, 973–982 (2012)."/>
              </a:rPr>
              <a:t>93</a:t>
            </a:r>
            <a:r>
              <a:rPr lang="en-US" b="0" i="0" dirty="0">
                <a:solidFill>
                  <a:srgbClr val="222222"/>
                </a:solidFill>
                <a:effectLst/>
                <a:latin typeface="Harding"/>
              </a:rPr>
              <a:t>. </a:t>
            </a:r>
            <a:r>
              <a:rPr lang="en-US" b="0" i="0" dirty="0" err="1">
                <a:solidFill>
                  <a:srgbClr val="222222"/>
                </a:solidFill>
                <a:effectLst/>
                <a:latin typeface="Harding"/>
              </a:rPr>
              <a:t>IndVals</a:t>
            </a:r>
            <a:r>
              <a:rPr lang="en-US" b="0" i="0" dirty="0">
                <a:solidFill>
                  <a:srgbClr val="222222"/>
                </a:solidFill>
                <a:effectLst/>
                <a:latin typeface="Harding"/>
              </a:rPr>
              <a:t> were compared between two groups, basal layer (30 m) and mid-column samples (180 m and 330 m), with the </a:t>
            </a:r>
            <a:r>
              <a:rPr lang="en-US" b="0" i="1" dirty="0" err="1">
                <a:solidFill>
                  <a:srgbClr val="222222"/>
                </a:solidFill>
                <a:effectLst/>
                <a:latin typeface="Harding"/>
              </a:rPr>
              <a:t>multipatt</a:t>
            </a:r>
            <a:r>
              <a:rPr lang="en-US" b="0" i="0" dirty="0">
                <a:solidFill>
                  <a:srgbClr val="222222"/>
                </a:solidFill>
                <a:effectLst/>
                <a:latin typeface="Harding"/>
              </a:rPr>
              <a:t> function in the R </a:t>
            </a:r>
            <a:r>
              <a:rPr lang="en-US" b="0" i="0" dirty="0" err="1">
                <a:solidFill>
                  <a:srgbClr val="222222"/>
                </a:solidFill>
                <a:effectLst/>
                <a:latin typeface="Harding"/>
              </a:rPr>
              <a:t>Indicspecies</a:t>
            </a:r>
            <a:r>
              <a:rPr lang="en-US" b="0" i="0" dirty="0">
                <a:solidFill>
                  <a:srgbClr val="222222"/>
                </a:solidFill>
                <a:effectLst/>
                <a:latin typeface="Harding"/>
              </a:rPr>
              <a:t> package (with the option control = how(</a:t>
            </a:r>
            <a:r>
              <a:rPr lang="en-US" b="0" i="0" dirty="0" err="1">
                <a:solidFill>
                  <a:srgbClr val="222222"/>
                </a:solidFill>
                <a:effectLst/>
                <a:latin typeface="Harding"/>
              </a:rPr>
              <a:t>nperm</a:t>
            </a:r>
            <a:r>
              <a:rPr lang="en-US" b="0" i="0" dirty="0">
                <a:solidFill>
                  <a:srgbClr val="222222"/>
                </a:solidFill>
                <a:effectLst/>
                <a:latin typeface="Harding"/>
              </a:rPr>
              <a:t> = 999)). This function uses an extension of the original Indicator Value method: it looks for indicator species of both individual site groups and combinations of site groups</a:t>
            </a:r>
            <a:endParaRPr lang="en-US" dirty="0"/>
          </a:p>
        </p:txBody>
      </p:sp>
    </p:spTree>
    <p:extLst>
      <p:ext uri="{BB962C8B-B14F-4D97-AF65-F5344CB8AC3E}">
        <p14:creationId xmlns:p14="http://schemas.microsoft.com/office/powerpoint/2010/main" val="21257426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50D5-2596-8A40-88A7-25B4C9E348DF}"/>
              </a:ext>
            </a:extLst>
          </p:cNvPr>
          <p:cNvSpPr>
            <a:spLocks noGrp="1"/>
          </p:cNvSpPr>
          <p:nvPr>
            <p:ph type="title"/>
          </p:nvPr>
        </p:nvSpPr>
        <p:spPr/>
        <p:txBody>
          <a:bodyPr/>
          <a:lstStyle/>
          <a:p>
            <a:r>
              <a:rPr lang="en-US" dirty="0" err="1"/>
              <a:t>Phyloseq</a:t>
            </a:r>
            <a:r>
              <a:rPr lang="en-US" dirty="0"/>
              <a:t> / vegan</a:t>
            </a:r>
          </a:p>
        </p:txBody>
      </p:sp>
      <p:sp>
        <p:nvSpPr>
          <p:cNvPr id="3" name="Content Placeholder 2">
            <a:extLst>
              <a:ext uri="{FF2B5EF4-FFF2-40B4-BE49-F238E27FC236}">
                <a16:creationId xmlns:a16="http://schemas.microsoft.com/office/drawing/2014/main" id="{8CE6909F-15B4-5B43-8EDC-AF86810B2DD1}"/>
              </a:ext>
            </a:extLst>
          </p:cNvPr>
          <p:cNvSpPr>
            <a:spLocks noGrp="1"/>
          </p:cNvSpPr>
          <p:nvPr>
            <p:ph idx="1"/>
          </p:nvPr>
        </p:nvSpPr>
        <p:spPr/>
        <p:txBody>
          <a:bodyPr/>
          <a:lstStyle/>
          <a:p>
            <a:r>
              <a:rPr lang="en-US" b="1" dirty="0"/>
              <a:t>QIIME2R</a:t>
            </a:r>
            <a:r>
              <a:rPr lang="en-US" dirty="0"/>
              <a:t> - takes QIIME output files for compatibility in R</a:t>
            </a:r>
          </a:p>
          <a:p>
            <a:r>
              <a:rPr lang="en-US" dirty="0"/>
              <a:t>Adonis (PERMANOVA (after </a:t>
            </a:r>
            <a:r>
              <a:rPr lang="en-US" dirty="0" err="1"/>
              <a:t>betadisper</a:t>
            </a:r>
            <a:r>
              <a:rPr lang="en-US" dirty="0"/>
              <a:t>, which studies the differences in within-group variation)</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0440549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D208A-0E04-A847-A185-05404BE18E51}"/>
              </a:ext>
            </a:extLst>
          </p:cNvPr>
          <p:cNvSpPr>
            <a:spLocks noGrp="1"/>
          </p:cNvSpPr>
          <p:nvPr>
            <p:ph type="title"/>
          </p:nvPr>
        </p:nvSpPr>
        <p:spPr/>
        <p:txBody>
          <a:bodyPr/>
          <a:lstStyle/>
          <a:p>
            <a:r>
              <a:rPr lang="en-US" dirty="0"/>
              <a:t>Indicator Species</a:t>
            </a:r>
          </a:p>
        </p:txBody>
      </p:sp>
      <p:sp>
        <p:nvSpPr>
          <p:cNvPr id="3" name="Content Placeholder 2">
            <a:extLst>
              <a:ext uri="{FF2B5EF4-FFF2-40B4-BE49-F238E27FC236}">
                <a16:creationId xmlns:a16="http://schemas.microsoft.com/office/drawing/2014/main" id="{CC98993A-567B-0F42-85F2-E23BA340C21F}"/>
              </a:ext>
            </a:extLst>
          </p:cNvPr>
          <p:cNvSpPr>
            <a:spLocks noGrp="1"/>
          </p:cNvSpPr>
          <p:nvPr>
            <p:ph idx="1"/>
          </p:nvPr>
        </p:nvSpPr>
        <p:spPr/>
        <p:txBody>
          <a:bodyPr/>
          <a:lstStyle/>
          <a:p>
            <a:r>
              <a:rPr lang="en-US" dirty="0"/>
              <a:t>R package </a:t>
            </a:r>
            <a:r>
              <a:rPr lang="en-US" b="1" dirty="0" err="1">
                <a:effectLst/>
              </a:rPr>
              <a:t>indicspecies</a:t>
            </a:r>
            <a:endParaRPr lang="en-US" b="1" i="0" u="none" strike="noStrike" dirty="0">
              <a:solidFill>
                <a:srgbClr val="000000"/>
              </a:solidFill>
              <a:effectLst/>
              <a:latin typeface="Open Sans" panose="020B0606030504020204" pitchFamily="34" charset="0"/>
            </a:endParaRPr>
          </a:p>
          <a:p>
            <a:r>
              <a:rPr lang="en-US" b="0" i="0" u="none" strike="noStrike" dirty="0">
                <a:solidFill>
                  <a:srgbClr val="000000"/>
                </a:solidFill>
                <a:effectLst/>
              </a:rPr>
              <a:t>It allows determining lists of species that are associated to particular groups of sites (or combinations of those).</a:t>
            </a:r>
          </a:p>
          <a:p>
            <a:endParaRPr lang="en-US" dirty="0"/>
          </a:p>
        </p:txBody>
      </p:sp>
      <p:pic>
        <p:nvPicPr>
          <p:cNvPr id="5" name="Picture 4" descr="A screenshot of a computer&#10;&#10;Description automatically generated">
            <a:extLst>
              <a:ext uri="{FF2B5EF4-FFF2-40B4-BE49-F238E27FC236}">
                <a16:creationId xmlns:a16="http://schemas.microsoft.com/office/drawing/2014/main" id="{7EE9BDF0-85DB-E248-8921-DB58ACFBC851}"/>
              </a:ext>
            </a:extLst>
          </p:cNvPr>
          <p:cNvPicPr>
            <a:picLocks noChangeAspect="1"/>
          </p:cNvPicPr>
          <p:nvPr/>
        </p:nvPicPr>
        <p:blipFill>
          <a:blip r:embed="rId3"/>
          <a:stretch>
            <a:fillRect/>
          </a:stretch>
        </p:blipFill>
        <p:spPr>
          <a:xfrm>
            <a:off x="647699" y="4267994"/>
            <a:ext cx="5117335" cy="2043906"/>
          </a:xfrm>
          <a:prstGeom prst="rect">
            <a:avLst/>
          </a:prstGeom>
        </p:spPr>
      </p:pic>
      <p:sp>
        <p:nvSpPr>
          <p:cNvPr id="6" name="TextBox 5">
            <a:extLst>
              <a:ext uri="{FF2B5EF4-FFF2-40B4-BE49-F238E27FC236}">
                <a16:creationId xmlns:a16="http://schemas.microsoft.com/office/drawing/2014/main" id="{1BD275BE-1C3C-7547-8F2D-93CCBC3E204E}"/>
              </a:ext>
            </a:extLst>
          </p:cNvPr>
          <p:cNvSpPr txBox="1"/>
          <p:nvPr/>
        </p:nvSpPr>
        <p:spPr>
          <a:xfrm>
            <a:off x="2351003" y="3898662"/>
            <a:ext cx="1768433" cy="369332"/>
          </a:xfrm>
          <a:prstGeom prst="rect">
            <a:avLst/>
          </a:prstGeom>
          <a:noFill/>
        </p:spPr>
        <p:txBody>
          <a:bodyPr wrap="none" rtlCol="0">
            <a:spAutoFit/>
          </a:bodyPr>
          <a:lstStyle/>
          <a:p>
            <a:r>
              <a:rPr lang="en-US" b="1" dirty="0"/>
              <a:t>Example output</a:t>
            </a:r>
          </a:p>
        </p:txBody>
      </p:sp>
      <p:sp>
        <p:nvSpPr>
          <p:cNvPr id="7" name="TextBox 6">
            <a:extLst>
              <a:ext uri="{FF2B5EF4-FFF2-40B4-BE49-F238E27FC236}">
                <a16:creationId xmlns:a16="http://schemas.microsoft.com/office/drawing/2014/main" id="{E4F454CB-9BCB-A14B-8674-F21939A2B9AD}"/>
              </a:ext>
            </a:extLst>
          </p:cNvPr>
          <p:cNvSpPr txBox="1"/>
          <p:nvPr/>
        </p:nvSpPr>
        <p:spPr>
          <a:xfrm>
            <a:off x="6317633" y="4859437"/>
            <a:ext cx="1714861" cy="923330"/>
          </a:xfrm>
          <a:prstGeom prst="rect">
            <a:avLst/>
          </a:prstGeom>
          <a:noFill/>
        </p:spPr>
        <p:txBody>
          <a:bodyPr wrap="square" rtlCol="0">
            <a:spAutoFit/>
          </a:bodyPr>
          <a:lstStyle/>
          <a:p>
            <a:r>
              <a:rPr lang="en-US" dirty="0"/>
              <a:t>Adjust p value (reduce false discover rate) </a:t>
            </a:r>
          </a:p>
        </p:txBody>
      </p:sp>
      <p:sp>
        <p:nvSpPr>
          <p:cNvPr id="8" name="TextBox 7">
            <a:extLst>
              <a:ext uri="{FF2B5EF4-FFF2-40B4-BE49-F238E27FC236}">
                <a16:creationId xmlns:a16="http://schemas.microsoft.com/office/drawing/2014/main" id="{10DE26FC-3DB6-804A-A143-D8D986097729}"/>
              </a:ext>
            </a:extLst>
          </p:cNvPr>
          <p:cNvSpPr txBox="1"/>
          <p:nvPr/>
        </p:nvSpPr>
        <p:spPr>
          <a:xfrm>
            <a:off x="8585093" y="5105281"/>
            <a:ext cx="2768707" cy="369332"/>
          </a:xfrm>
          <a:prstGeom prst="rect">
            <a:avLst/>
          </a:prstGeom>
          <a:noFill/>
        </p:spPr>
        <p:txBody>
          <a:bodyPr wrap="none" rtlCol="0">
            <a:spAutoFit/>
          </a:bodyPr>
          <a:lstStyle/>
          <a:p>
            <a:r>
              <a:rPr lang="en-US" dirty="0"/>
              <a:t>Final indicator species table</a:t>
            </a:r>
          </a:p>
        </p:txBody>
      </p:sp>
    </p:spTree>
    <p:extLst>
      <p:ext uri="{BB962C8B-B14F-4D97-AF65-F5344CB8AC3E}">
        <p14:creationId xmlns:p14="http://schemas.microsoft.com/office/powerpoint/2010/main" val="42808431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C925368-7902-9340-A7E2-BEE6CD8BCD27}"/>
              </a:ext>
            </a:extLst>
          </p:cNvPr>
          <p:cNvPicPr>
            <a:picLocks noChangeAspect="1"/>
          </p:cNvPicPr>
          <p:nvPr/>
        </p:nvPicPr>
        <p:blipFill rotWithShape="1">
          <a:blip r:embed="rId3"/>
          <a:srcRect r="46000" b="62157"/>
          <a:stretch/>
        </p:blipFill>
        <p:spPr>
          <a:xfrm>
            <a:off x="296334" y="1651507"/>
            <a:ext cx="4800600" cy="1408161"/>
          </a:xfrm>
          <a:prstGeom prst="rect">
            <a:avLst/>
          </a:prstGeom>
        </p:spPr>
      </p:pic>
      <p:sp>
        <p:nvSpPr>
          <p:cNvPr id="5" name="TextBox 4">
            <a:extLst>
              <a:ext uri="{FF2B5EF4-FFF2-40B4-BE49-F238E27FC236}">
                <a16:creationId xmlns:a16="http://schemas.microsoft.com/office/drawing/2014/main" id="{536B895F-77E3-C04C-A8FC-9D35787E1FE5}"/>
              </a:ext>
            </a:extLst>
          </p:cNvPr>
          <p:cNvSpPr txBox="1"/>
          <p:nvPr/>
        </p:nvSpPr>
        <p:spPr>
          <a:xfrm>
            <a:off x="1658529" y="3059668"/>
            <a:ext cx="2076209" cy="369332"/>
          </a:xfrm>
          <a:prstGeom prst="rect">
            <a:avLst/>
          </a:prstGeom>
          <a:noFill/>
        </p:spPr>
        <p:txBody>
          <a:bodyPr wrap="none" rtlCol="0">
            <a:spAutoFit/>
          </a:bodyPr>
          <a:lstStyle/>
          <a:p>
            <a:r>
              <a:rPr lang="en-US" dirty="0"/>
              <a:t>ANCOM-BC output</a:t>
            </a:r>
          </a:p>
        </p:txBody>
      </p:sp>
      <p:sp>
        <p:nvSpPr>
          <p:cNvPr id="7" name="Rectangle 6">
            <a:extLst>
              <a:ext uri="{FF2B5EF4-FFF2-40B4-BE49-F238E27FC236}">
                <a16:creationId xmlns:a16="http://schemas.microsoft.com/office/drawing/2014/main" id="{E32E940E-3FBF-DA4B-A420-90DA8F68D8E0}"/>
              </a:ext>
            </a:extLst>
          </p:cNvPr>
          <p:cNvSpPr/>
          <p:nvPr/>
        </p:nvSpPr>
        <p:spPr>
          <a:xfrm>
            <a:off x="643467" y="1651507"/>
            <a:ext cx="745066" cy="140816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81FEA5A-8255-BC4E-BCFC-65E4D43E7144}"/>
              </a:ext>
            </a:extLst>
          </p:cNvPr>
          <p:cNvSpPr txBox="1"/>
          <p:nvPr/>
        </p:nvSpPr>
        <p:spPr>
          <a:xfrm>
            <a:off x="1016000" y="3915475"/>
            <a:ext cx="3453766" cy="369332"/>
          </a:xfrm>
          <a:prstGeom prst="rect">
            <a:avLst/>
          </a:prstGeom>
          <a:noFill/>
        </p:spPr>
        <p:txBody>
          <a:bodyPr wrap="none" rtlCol="0">
            <a:spAutoFit/>
          </a:bodyPr>
          <a:lstStyle/>
          <a:p>
            <a:r>
              <a:rPr lang="en-US" dirty="0"/>
              <a:t>Take significant diff. abundant taxa</a:t>
            </a:r>
          </a:p>
        </p:txBody>
      </p:sp>
      <p:sp>
        <p:nvSpPr>
          <p:cNvPr id="9" name="TextBox 8">
            <a:extLst>
              <a:ext uri="{FF2B5EF4-FFF2-40B4-BE49-F238E27FC236}">
                <a16:creationId xmlns:a16="http://schemas.microsoft.com/office/drawing/2014/main" id="{04777529-19D9-9248-8E41-3F935C142A5F}"/>
              </a:ext>
            </a:extLst>
          </p:cNvPr>
          <p:cNvSpPr txBox="1"/>
          <p:nvPr/>
        </p:nvSpPr>
        <p:spPr>
          <a:xfrm>
            <a:off x="1002181" y="960735"/>
            <a:ext cx="3350720" cy="646331"/>
          </a:xfrm>
          <a:prstGeom prst="rect">
            <a:avLst/>
          </a:prstGeom>
          <a:noFill/>
        </p:spPr>
        <p:txBody>
          <a:bodyPr wrap="square" rtlCol="0">
            <a:spAutoFit/>
          </a:bodyPr>
          <a:lstStyle/>
          <a:p>
            <a:r>
              <a:rPr lang="en-US" dirty="0"/>
              <a:t>Comparing two categories (i.e. High/Low iron; Inflow/Outflow)</a:t>
            </a:r>
          </a:p>
        </p:txBody>
      </p:sp>
      <p:sp>
        <p:nvSpPr>
          <p:cNvPr id="10" name="TextBox 9">
            <a:extLst>
              <a:ext uri="{FF2B5EF4-FFF2-40B4-BE49-F238E27FC236}">
                <a16:creationId xmlns:a16="http://schemas.microsoft.com/office/drawing/2014/main" id="{9C16E7DE-50A2-364C-B1F6-B406C2D68790}"/>
              </a:ext>
            </a:extLst>
          </p:cNvPr>
          <p:cNvSpPr txBox="1"/>
          <p:nvPr/>
        </p:nvSpPr>
        <p:spPr>
          <a:xfrm>
            <a:off x="1286934" y="4771282"/>
            <a:ext cx="2809487" cy="369332"/>
          </a:xfrm>
          <a:prstGeom prst="rect">
            <a:avLst/>
          </a:prstGeom>
          <a:noFill/>
        </p:spPr>
        <p:txBody>
          <a:bodyPr wrap="none" rtlCol="0">
            <a:spAutoFit/>
          </a:bodyPr>
          <a:lstStyle/>
          <a:p>
            <a:r>
              <a:rPr lang="en-US" dirty="0"/>
              <a:t>Filter ASV table by sig. taxa</a:t>
            </a:r>
          </a:p>
        </p:txBody>
      </p:sp>
      <p:sp>
        <p:nvSpPr>
          <p:cNvPr id="11" name="TextBox 10">
            <a:extLst>
              <a:ext uri="{FF2B5EF4-FFF2-40B4-BE49-F238E27FC236}">
                <a16:creationId xmlns:a16="http://schemas.microsoft.com/office/drawing/2014/main" id="{EEA836C2-C4D1-444E-87CE-0584BEB9CDE0}"/>
              </a:ext>
            </a:extLst>
          </p:cNvPr>
          <p:cNvSpPr txBox="1"/>
          <p:nvPr/>
        </p:nvSpPr>
        <p:spPr>
          <a:xfrm>
            <a:off x="7992533" y="1422400"/>
            <a:ext cx="2576346" cy="369332"/>
          </a:xfrm>
          <a:prstGeom prst="rect">
            <a:avLst/>
          </a:prstGeom>
          <a:noFill/>
        </p:spPr>
        <p:txBody>
          <a:bodyPr wrap="none" rtlCol="0">
            <a:spAutoFit/>
          </a:bodyPr>
          <a:lstStyle/>
          <a:p>
            <a:r>
              <a:rPr lang="en-US" dirty="0"/>
              <a:t>Log transform raw counts</a:t>
            </a:r>
          </a:p>
        </p:txBody>
      </p:sp>
      <p:sp>
        <p:nvSpPr>
          <p:cNvPr id="12" name="TextBox 11">
            <a:extLst>
              <a:ext uri="{FF2B5EF4-FFF2-40B4-BE49-F238E27FC236}">
                <a16:creationId xmlns:a16="http://schemas.microsoft.com/office/drawing/2014/main" id="{2B48FD34-1894-5E4F-B901-299DADC25404}"/>
              </a:ext>
            </a:extLst>
          </p:cNvPr>
          <p:cNvSpPr txBox="1"/>
          <p:nvPr/>
        </p:nvSpPr>
        <p:spPr>
          <a:xfrm>
            <a:off x="8204129" y="2607523"/>
            <a:ext cx="2153154" cy="369332"/>
          </a:xfrm>
          <a:prstGeom prst="rect">
            <a:avLst/>
          </a:prstGeom>
          <a:noFill/>
        </p:spPr>
        <p:txBody>
          <a:bodyPr wrap="none" rtlCol="0">
            <a:spAutoFit/>
          </a:bodyPr>
          <a:lstStyle/>
          <a:p>
            <a:r>
              <a:rPr lang="en-US" dirty="0"/>
              <a:t>Standardize (z-score)</a:t>
            </a:r>
          </a:p>
        </p:txBody>
      </p:sp>
      <p:sp>
        <p:nvSpPr>
          <p:cNvPr id="13" name="TextBox 12">
            <a:extLst>
              <a:ext uri="{FF2B5EF4-FFF2-40B4-BE49-F238E27FC236}">
                <a16:creationId xmlns:a16="http://schemas.microsoft.com/office/drawing/2014/main" id="{9D434175-0156-D247-BAB1-017F6DE534F2}"/>
              </a:ext>
            </a:extLst>
          </p:cNvPr>
          <p:cNvSpPr txBox="1"/>
          <p:nvPr/>
        </p:nvSpPr>
        <p:spPr>
          <a:xfrm>
            <a:off x="8047548" y="3845511"/>
            <a:ext cx="2466316" cy="369332"/>
          </a:xfrm>
          <a:prstGeom prst="rect">
            <a:avLst/>
          </a:prstGeom>
          <a:noFill/>
        </p:spPr>
        <p:txBody>
          <a:bodyPr wrap="none" rtlCol="0">
            <a:spAutoFit/>
          </a:bodyPr>
          <a:lstStyle/>
          <a:p>
            <a:r>
              <a:rPr lang="en-US" dirty="0"/>
              <a:t>Visualized with heatmap</a:t>
            </a:r>
          </a:p>
        </p:txBody>
      </p:sp>
    </p:spTree>
    <p:extLst>
      <p:ext uri="{BB962C8B-B14F-4D97-AF65-F5344CB8AC3E}">
        <p14:creationId xmlns:p14="http://schemas.microsoft.com/office/powerpoint/2010/main" val="26299207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E1AF40-8AFE-784C-AD15-67360F1AD8F1}"/>
              </a:ext>
            </a:extLst>
          </p:cNvPr>
          <p:cNvPicPr>
            <a:picLocks noChangeAspect="1"/>
          </p:cNvPicPr>
          <p:nvPr/>
        </p:nvPicPr>
        <p:blipFill>
          <a:blip r:embed="rId3"/>
          <a:stretch>
            <a:fillRect/>
          </a:stretch>
        </p:blipFill>
        <p:spPr>
          <a:xfrm>
            <a:off x="128788" y="-385135"/>
            <a:ext cx="6390545" cy="7455636"/>
          </a:xfrm>
          <a:prstGeom prst="rect">
            <a:avLst/>
          </a:prstGeom>
        </p:spPr>
      </p:pic>
      <p:pic>
        <p:nvPicPr>
          <p:cNvPr id="5" name="Picture 4">
            <a:extLst>
              <a:ext uri="{FF2B5EF4-FFF2-40B4-BE49-F238E27FC236}">
                <a16:creationId xmlns:a16="http://schemas.microsoft.com/office/drawing/2014/main" id="{5B86EFA9-D445-9743-BDD9-A8505DF26BCF}"/>
              </a:ext>
            </a:extLst>
          </p:cNvPr>
          <p:cNvPicPr>
            <a:picLocks noChangeAspect="1"/>
          </p:cNvPicPr>
          <p:nvPr/>
        </p:nvPicPr>
        <p:blipFill>
          <a:blip r:embed="rId4"/>
          <a:stretch>
            <a:fillRect/>
          </a:stretch>
        </p:blipFill>
        <p:spPr>
          <a:xfrm>
            <a:off x="6519333" y="1936750"/>
            <a:ext cx="4673600" cy="2984500"/>
          </a:xfrm>
          <a:prstGeom prst="rect">
            <a:avLst/>
          </a:prstGeom>
        </p:spPr>
      </p:pic>
      <p:sp>
        <p:nvSpPr>
          <p:cNvPr id="6" name="TextBox 5">
            <a:extLst>
              <a:ext uri="{FF2B5EF4-FFF2-40B4-BE49-F238E27FC236}">
                <a16:creationId xmlns:a16="http://schemas.microsoft.com/office/drawing/2014/main" id="{2F73904D-A90F-3E4F-9534-F5FC792D7320}"/>
              </a:ext>
            </a:extLst>
          </p:cNvPr>
          <p:cNvSpPr txBox="1"/>
          <p:nvPr/>
        </p:nvSpPr>
        <p:spPr>
          <a:xfrm>
            <a:off x="5241851" y="2313172"/>
            <a:ext cx="818711" cy="307777"/>
          </a:xfrm>
          <a:prstGeom prst="rect">
            <a:avLst/>
          </a:prstGeom>
          <a:solidFill>
            <a:schemeClr val="bg1"/>
          </a:solidFill>
        </p:spPr>
        <p:txBody>
          <a:bodyPr wrap="square" rtlCol="0">
            <a:spAutoFit/>
          </a:bodyPr>
          <a:lstStyle/>
          <a:p>
            <a:r>
              <a:rPr lang="en-US" sz="1400" dirty="0">
                <a:solidFill>
                  <a:srgbClr val="FF0000"/>
                </a:solidFill>
                <a:latin typeface="Helvetica" pitchFamily="2" charset="0"/>
              </a:rPr>
              <a:t>CDW</a:t>
            </a:r>
          </a:p>
        </p:txBody>
      </p:sp>
    </p:spTree>
    <p:extLst>
      <p:ext uri="{BB962C8B-B14F-4D97-AF65-F5344CB8AC3E}">
        <p14:creationId xmlns:p14="http://schemas.microsoft.com/office/powerpoint/2010/main" val="41862381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graphs showing different types of objects&#10;&#10;Description automatically generated with medium confidence">
            <a:extLst>
              <a:ext uri="{FF2B5EF4-FFF2-40B4-BE49-F238E27FC236}">
                <a16:creationId xmlns:a16="http://schemas.microsoft.com/office/drawing/2014/main" id="{E425FF1E-9280-914C-B5FF-F983021D9B5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0668" r="16189"/>
          <a:stretch/>
        </p:blipFill>
        <p:spPr bwMode="auto">
          <a:xfrm>
            <a:off x="1960306" y="-255102"/>
            <a:ext cx="8271388" cy="736820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0467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graphs showing different types of objects&#10;&#10;Description automatically generated with medium confidence">
            <a:extLst>
              <a:ext uri="{FF2B5EF4-FFF2-40B4-BE49-F238E27FC236}">
                <a16:creationId xmlns:a16="http://schemas.microsoft.com/office/drawing/2014/main" id="{52993AE4-6CD2-4549-A50F-068B0CA40C2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8881" r="15525"/>
          <a:stretch/>
        </p:blipFill>
        <p:spPr bwMode="auto">
          <a:xfrm>
            <a:off x="1884071" y="-209512"/>
            <a:ext cx="8423857" cy="736143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709092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chart of different colored bars&#10;&#10;Description automatically generated">
            <a:extLst>
              <a:ext uri="{FF2B5EF4-FFF2-40B4-BE49-F238E27FC236}">
                <a16:creationId xmlns:a16="http://schemas.microsoft.com/office/drawing/2014/main" id="{FCC8403D-97F6-D84F-9BE1-1B628A13A94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9"/>
          <a:stretch/>
        </p:blipFill>
        <p:spPr bwMode="auto">
          <a:xfrm>
            <a:off x="20" y="1282"/>
            <a:ext cx="12191980" cy="6856718"/>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3926811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08EF8-5889-A64E-8DAF-93427A877F6C}"/>
              </a:ext>
            </a:extLst>
          </p:cNvPr>
          <p:cNvSpPr>
            <a:spLocks noGrp="1"/>
          </p:cNvSpPr>
          <p:nvPr>
            <p:ph type="title"/>
          </p:nvPr>
        </p:nvSpPr>
        <p:spPr/>
        <p:txBody>
          <a:bodyPr/>
          <a:lstStyle/>
          <a:p>
            <a:r>
              <a:rPr lang="en-US" dirty="0"/>
              <a:t>CDW inflow</a:t>
            </a:r>
          </a:p>
        </p:txBody>
      </p:sp>
      <p:pic>
        <p:nvPicPr>
          <p:cNvPr id="4" name="Picture 3" descr="A map of the continent&#10;&#10;Description automatically generated">
            <a:extLst>
              <a:ext uri="{FF2B5EF4-FFF2-40B4-BE49-F238E27FC236}">
                <a16:creationId xmlns:a16="http://schemas.microsoft.com/office/drawing/2014/main" id="{221F6949-767A-CC4F-A11A-03C9AA33CC7F}"/>
              </a:ext>
            </a:extLst>
          </p:cNvPr>
          <p:cNvPicPr>
            <a:picLocks noChangeAspect="1"/>
          </p:cNvPicPr>
          <p:nvPr/>
        </p:nvPicPr>
        <p:blipFill rotWithShape="1">
          <a:blip r:embed="rId3"/>
          <a:srcRect l="11539" r="4416"/>
          <a:stretch/>
        </p:blipFill>
        <p:spPr>
          <a:xfrm>
            <a:off x="3260604" y="1339037"/>
            <a:ext cx="6433209" cy="5330296"/>
          </a:xfrm>
          <a:prstGeom prst="rect">
            <a:avLst/>
          </a:prstGeom>
        </p:spPr>
      </p:pic>
      <p:sp>
        <p:nvSpPr>
          <p:cNvPr id="13" name="Freeform 12">
            <a:extLst>
              <a:ext uri="{FF2B5EF4-FFF2-40B4-BE49-F238E27FC236}">
                <a16:creationId xmlns:a16="http://schemas.microsoft.com/office/drawing/2014/main" id="{0FD8B92D-EFC4-AD43-911D-EEBA2471291C}"/>
              </a:ext>
            </a:extLst>
          </p:cNvPr>
          <p:cNvSpPr/>
          <p:nvPr/>
        </p:nvSpPr>
        <p:spPr>
          <a:xfrm>
            <a:off x="3798277" y="2293034"/>
            <a:ext cx="3193523" cy="3432517"/>
          </a:xfrm>
          <a:custGeom>
            <a:avLst/>
            <a:gdLst>
              <a:gd name="connsiteX0" fmla="*/ 0 w 3193523"/>
              <a:gd name="connsiteY0" fmla="*/ 0 h 3432517"/>
              <a:gd name="connsiteX1" fmla="*/ 98474 w 3193523"/>
              <a:gd name="connsiteY1" fmla="*/ 14068 h 3432517"/>
              <a:gd name="connsiteX2" fmla="*/ 140677 w 3193523"/>
              <a:gd name="connsiteY2" fmla="*/ 28136 h 3432517"/>
              <a:gd name="connsiteX3" fmla="*/ 196948 w 3193523"/>
              <a:gd name="connsiteY3" fmla="*/ 42204 h 3432517"/>
              <a:gd name="connsiteX4" fmla="*/ 281354 w 3193523"/>
              <a:gd name="connsiteY4" fmla="*/ 70339 h 3432517"/>
              <a:gd name="connsiteX5" fmla="*/ 365760 w 3193523"/>
              <a:gd name="connsiteY5" fmla="*/ 98474 h 3432517"/>
              <a:gd name="connsiteX6" fmla="*/ 661182 w 3193523"/>
              <a:gd name="connsiteY6" fmla="*/ 196948 h 3432517"/>
              <a:gd name="connsiteX7" fmla="*/ 787791 w 3193523"/>
              <a:gd name="connsiteY7" fmla="*/ 239151 h 3432517"/>
              <a:gd name="connsiteX8" fmla="*/ 829994 w 3193523"/>
              <a:gd name="connsiteY8" fmla="*/ 253219 h 3432517"/>
              <a:gd name="connsiteX9" fmla="*/ 872197 w 3193523"/>
              <a:gd name="connsiteY9" fmla="*/ 267287 h 3432517"/>
              <a:gd name="connsiteX10" fmla="*/ 914400 w 3193523"/>
              <a:gd name="connsiteY10" fmla="*/ 295422 h 3432517"/>
              <a:gd name="connsiteX11" fmla="*/ 998807 w 3193523"/>
              <a:gd name="connsiteY11" fmla="*/ 323557 h 3432517"/>
              <a:gd name="connsiteX12" fmla="*/ 1041010 w 3193523"/>
              <a:gd name="connsiteY12" fmla="*/ 337625 h 3432517"/>
              <a:gd name="connsiteX13" fmla="*/ 1167619 w 3193523"/>
              <a:gd name="connsiteY13" fmla="*/ 422031 h 3432517"/>
              <a:gd name="connsiteX14" fmla="*/ 1209822 w 3193523"/>
              <a:gd name="connsiteY14" fmla="*/ 450167 h 3432517"/>
              <a:gd name="connsiteX15" fmla="*/ 1252025 w 3193523"/>
              <a:gd name="connsiteY15" fmla="*/ 464234 h 3432517"/>
              <a:gd name="connsiteX16" fmla="*/ 1336431 w 3193523"/>
              <a:gd name="connsiteY16" fmla="*/ 520505 h 3432517"/>
              <a:gd name="connsiteX17" fmla="*/ 1406770 w 3193523"/>
              <a:gd name="connsiteY17" fmla="*/ 576776 h 3432517"/>
              <a:gd name="connsiteX18" fmla="*/ 1448973 w 3193523"/>
              <a:gd name="connsiteY18" fmla="*/ 590844 h 3432517"/>
              <a:gd name="connsiteX19" fmla="*/ 1533379 w 3193523"/>
              <a:gd name="connsiteY19" fmla="*/ 647114 h 3432517"/>
              <a:gd name="connsiteX20" fmla="*/ 1617785 w 3193523"/>
              <a:gd name="connsiteY20" fmla="*/ 703385 h 3432517"/>
              <a:gd name="connsiteX21" fmla="*/ 1659988 w 3193523"/>
              <a:gd name="connsiteY21" fmla="*/ 731520 h 3432517"/>
              <a:gd name="connsiteX22" fmla="*/ 1716259 w 3193523"/>
              <a:gd name="connsiteY22" fmla="*/ 773724 h 3432517"/>
              <a:gd name="connsiteX23" fmla="*/ 1800665 w 3193523"/>
              <a:gd name="connsiteY23" fmla="*/ 829994 h 3432517"/>
              <a:gd name="connsiteX24" fmla="*/ 1941342 w 3193523"/>
              <a:gd name="connsiteY24" fmla="*/ 914400 h 3432517"/>
              <a:gd name="connsiteX25" fmla="*/ 1997613 w 3193523"/>
              <a:gd name="connsiteY25" fmla="*/ 970671 h 3432517"/>
              <a:gd name="connsiteX26" fmla="*/ 2025748 w 3193523"/>
              <a:gd name="connsiteY26" fmla="*/ 998807 h 3432517"/>
              <a:gd name="connsiteX27" fmla="*/ 2053883 w 3193523"/>
              <a:gd name="connsiteY27" fmla="*/ 1041010 h 3432517"/>
              <a:gd name="connsiteX28" fmla="*/ 2138290 w 3193523"/>
              <a:gd name="connsiteY28" fmla="*/ 1125416 h 3432517"/>
              <a:gd name="connsiteX29" fmla="*/ 2264899 w 3193523"/>
              <a:gd name="connsiteY29" fmla="*/ 1266093 h 3432517"/>
              <a:gd name="connsiteX30" fmla="*/ 2307102 w 3193523"/>
              <a:gd name="connsiteY30" fmla="*/ 1308296 h 3432517"/>
              <a:gd name="connsiteX31" fmla="*/ 2391508 w 3193523"/>
              <a:gd name="connsiteY31" fmla="*/ 1434905 h 3432517"/>
              <a:gd name="connsiteX32" fmla="*/ 2447779 w 3193523"/>
              <a:gd name="connsiteY32" fmla="*/ 1519311 h 3432517"/>
              <a:gd name="connsiteX33" fmla="*/ 2504050 w 3193523"/>
              <a:gd name="connsiteY33" fmla="*/ 1575582 h 3432517"/>
              <a:gd name="connsiteX34" fmla="*/ 2518117 w 3193523"/>
              <a:gd name="connsiteY34" fmla="*/ 1617785 h 3432517"/>
              <a:gd name="connsiteX35" fmla="*/ 2546253 w 3193523"/>
              <a:gd name="connsiteY35" fmla="*/ 1645920 h 3432517"/>
              <a:gd name="connsiteX36" fmla="*/ 2602523 w 3193523"/>
              <a:gd name="connsiteY36" fmla="*/ 1730327 h 3432517"/>
              <a:gd name="connsiteX37" fmla="*/ 2630659 w 3193523"/>
              <a:gd name="connsiteY37" fmla="*/ 1772530 h 3432517"/>
              <a:gd name="connsiteX38" fmla="*/ 2658794 w 3193523"/>
              <a:gd name="connsiteY38" fmla="*/ 1814733 h 3432517"/>
              <a:gd name="connsiteX39" fmla="*/ 2686930 w 3193523"/>
              <a:gd name="connsiteY39" fmla="*/ 1842868 h 3432517"/>
              <a:gd name="connsiteX40" fmla="*/ 2715065 w 3193523"/>
              <a:gd name="connsiteY40" fmla="*/ 1899139 h 3432517"/>
              <a:gd name="connsiteX41" fmla="*/ 2771336 w 3193523"/>
              <a:gd name="connsiteY41" fmla="*/ 1983545 h 3432517"/>
              <a:gd name="connsiteX42" fmla="*/ 2827607 w 3193523"/>
              <a:gd name="connsiteY42" fmla="*/ 2110154 h 3432517"/>
              <a:gd name="connsiteX43" fmla="*/ 2869810 w 3193523"/>
              <a:gd name="connsiteY43" fmla="*/ 2194560 h 3432517"/>
              <a:gd name="connsiteX44" fmla="*/ 2912013 w 3193523"/>
              <a:gd name="connsiteY44" fmla="*/ 2264899 h 3432517"/>
              <a:gd name="connsiteX45" fmla="*/ 2940148 w 3193523"/>
              <a:gd name="connsiteY45" fmla="*/ 2349305 h 3432517"/>
              <a:gd name="connsiteX46" fmla="*/ 2954216 w 3193523"/>
              <a:gd name="connsiteY46" fmla="*/ 2391508 h 3432517"/>
              <a:gd name="connsiteX47" fmla="*/ 2982351 w 3193523"/>
              <a:gd name="connsiteY47" fmla="*/ 2433711 h 3432517"/>
              <a:gd name="connsiteX48" fmla="*/ 3024554 w 3193523"/>
              <a:gd name="connsiteY48" fmla="*/ 2560320 h 3432517"/>
              <a:gd name="connsiteX49" fmla="*/ 3052690 w 3193523"/>
              <a:gd name="connsiteY49" fmla="*/ 2644727 h 3432517"/>
              <a:gd name="connsiteX50" fmla="*/ 3066757 w 3193523"/>
              <a:gd name="connsiteY50" fmla="*/ 2686930 h 3432517"/>
              <a:gd name="connsiteX51" fmla="*/ 3080825 w 3193523"/>
              <a:gd name="connsiteY51" fmla="*/ 2743200 h 3432517"/>
              <a:gd name="connsiteX52" fmla="*/ 3123028 w 3193523"/>
              <a:gd name="connsiteY52" fmla="*/ 2897945 h 3432517"/>
              <a:gd name="connsiteX53" fmla="*/ 3137096 w 3193523"/>
              <a:gd name="connsiteY53" fmla="*/ 2940148 h 3432517"/>
              <a:gd name="connsiteX54" fmla="*/ 3151163 w 3193523"/>
              <a:gd name="connsiteY54" fmla="*/ 2982351 h 3432517"/>
              <a:gd name="connsiteX55" fmla="*/ 3165231 w 3193523"/>
              <a:gd name="connsiteY55" fmla="*/ 3151164 h 3432517"/>
              <a:gd name="connsiteX56" fmla="*/ 3193367 w 3193523"/>
              <a:gd name="connsiteY56" fmla="*/ 3432517 h 343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193523" h="3432517">
                <a:moveTo>
                  <a:pt x="0" y="0"/>
                </a:moveTo>
                <a:cubicBezTo>
                  <a:pt x="32825" y="4689"/>
                  <a:pt x="65960" y="7565"/>
                  <a:pt x="98474" y="14068"/>
                </a:cubicBezTo>
                <a:cubicBezTo>
                  <a:pt x="113015" y="16976"/>
                  <a:pt x="126419" y="24062"/>
                  <a:pt x="140677" y="28136"/>
                </a:cubicBezTo>
                <a:cubicBezTo>
                  <a:pt x="159267" y="33448"/>
                  <a:pt x="178429" y="36648"/>
                  <a:pt x="196948" y="42204"/>
                </a:cubicBezTo>
                <a:cubicBezTo>
                  <a:pt x="225354" y="50726"/>
                  <a:pt x="253219" y="60961"/>
                  <a:pt x="281354" y="70339"/>
                </a:cubicBezTo>
                <a:lnTo>
                  <a:pt x="365760" y="98474"/>
                </a:lnTo>
                <a:lnTo>
                  <a:pt x="661182" y="196948"/>
                </a:lnTo>
                <a:lnTo>
                  <a:pt x="787791" y="239151"/>
                </a:lnTo>
                <a:lnTo>
                  <a:pt x="829994" y="253219"/>
                </a:lnTo>
                <a:cubicBezTo>
                  <a:pt x="844062" y="257908"/>
                  <a:pt x="859859" y="259062"/>
                  <a:pt x="872197" y="267287"/>
                </a:cubicBezTo>
                <a:cubicBezTo>
                  <a:pt x="886265" y="276665"/>
                  <a:pt x="898950" y="288555"/>
                  <a:pt x="914400" y="295422"/>
                </a:cubicBezTo>
                <a:cubicBezTo>
                  <a:pt x="941501" y="307467"/>
                  <a:pt x="970671" y="314179"/>
                  <a:pt x="998807" y="323557"/>
                </a:cubicBezTo>
                <a:cubicBezTo>
                  <a:pt x="1012875" y="328246"/>
                  <a:pt x="1028672" y="329400"/>
                  <a:pt x="1041010" y="337625"/>
                </a:cubicBezTo>
                <a:lnTo>
                  <a:pt x="1167619" y="422031"/>
                </a:lnTo>
                <a:cubicBezTo>
                  <a:pt x="1181687" y="431410"/>
                  <a:pt x="1193782" y="444821"/>
                  <a:pt x="1209822" y="450167"/>
                </a:cubicBezTo>
                <a:lnTo>
                  <a:pt x="1252025" y="464234"/>
                </a:lnTo>
                <a:cubicBezTo>
                  <a:pt x="1280160" y="482991"/>
                  <a:pt x="1312520" y="496595"/>
                  <a:pt x="1336431" y="520505"/>
                </a:cubicBezTo>
                <a:cubicBezTo>
                  <a:pt x="1362600" y="546673"/>
                  <a:pt x="1371280" y="559030"/>
                  <a:pt x="1406770" y="576776"/>
                </a:cubicBezTo>
                <a:cubicBezTo>
                  <a:pt x="1420033" y="583408"/>
                  <a:pt x="1436010" y="583643"/>
                  <a:pt x="1448973" y="590844"/>
                </a:cubicBezTo>
                <a:cubicBezTo>
                  <a:pt x="1478532" y="607266"/>
                  <a:pt x="1505244" y="628357"/>
                  <a:pt x="1533379" y="647114"/>
                </a:cubicBezTo>
                <a:lnTo>
                  <a:pt x="1617785" y="703385"/>
                </a:lnTo>
                <a:cubicBezTo>
                  <a:pt x="1631853" y="712763"/>
                  <a:pt x="1646462" y="721376"/>
                  <a:pt x="1659988" y="731520"/>
                </a:cubicBezTo>
                <a:cubicBezTo>
                  <a:pt x="1678745" y="745588"/>
                  <a:pt x="1697051" y="760278"/>
                  <a:pt x="1716259" y="773724"/>
                </a:cubicBezTo>
                <a:cubicBezTo>
                  <a:pt x="1743961" y="793115"/>
                  <a:pt x="1770421" y="814872"/>
                  <a:pt x="1800665" y="829994"/>
                </a:cubicBezTo>
                <a:cubicBezTo>
                  <a:pt x="1845066" y="852195"/>
                  <a:pt x="1907393" y="880451"/>
                  <a:pt x="1941342" y="914400"/>
                </a:cubicBezTo>
                <a:lnTo>
                  <a:pt x="1997613" y="970671"/>
                </a:lnTo>
                <a:cubicBezTo>
                  <a:pt x="2006991" y="980050"/>
                  <a:pt x="2018391" y="987771"/>
                  <a:pt x="2025748" y="998807"/>
                </a:cubicBezTo>
                <a:cubicBezTo>
                  <a:pt x="2035126" y="1012875"/>
                  <a:pt x="2042650" y="1028373"/>
                  <a:pt x="2053883" y="1041010"/>
                </a:cubicBezTo>
                <a:cubicBezTo>
                  <a:pt x="2080318" y="1070749"/>
                  <a:pt x="2114416" y="1093584"/>
                  <a:pt x="2138290" y="1125416"/>
                </a:cubicBezTo>
                <a:cubicBezTo>
                  <a:pt x="2204367" y="1213519"/>
                  <a:pt x="2163914" y="1165108"/>
                  <a:pt x="2264899" y="1266093"/>
                </a:cubicBezTo>
                <a:cubicBezTo>
                  <a:pt x="2278967" y="1280161"/>
                  <a:pt x="2296066" y="1291743"/>
                  <a:pt x="2307102" y="1308296"/>
                </a:cubicBezTo>
                <a:lnTo>
                  <a:pt x="2391508" y="1434905"/>
                </a:lnTo>
                <a:cubicBezTo>
                  <a:pt x="2391511" y="1434910"/>
                  <a:pt x="2447775" y="1519307"/>
                  <a:pt x="2447779" y="1519311"/>
                </a:cubicBezTo>
                <a:lnTo>
                  <a:pt x="2504050" y="1575582"/>
                </a:lnTo>
                <a:cubicBezTo>
                  <a:pt x="2508739" y="1589650"/>
                  <a:pt x="2510488" y="1605070"/>
                  <a:pt x="2518117" y="1617785"/>
                </a:cubicBezTo>
                <a:cubicBezTo>
                  <a:pt x="2524941" y="1629158"/>
                  <a:pt x="2538295" y="1635309"/>
                  <a:pt x="2546253" y="1645920"/>
                </a:cubicBezTo>
                <a:cubicBezTo>
                  <a:pt x="2566542" y="1672972"/>
                  <a:pt x="2583766" y="1702191"/>
                  <a:pt x="2602523" y="1730327"/>
                </a:cubicBezTo>
                <a:lnTo>
                  <a:pt x="2630659" y="1772530"/>
                </a:lnTo>
                <a:cubicBezTo>
                  <a:pt x="2640037" y="1786598"/>
                  <a:pt x="2646839" y="1802778"/>
                  <a:pt x="2658794" y="1814733"/>
                </a:cubicBezTo>
                <a:lnTo>
                  <a:pt x="2686930" y="1842868"/>
                </a:lnTo>
                <a:cubicBezTo>
                  <a:pt x="2696308" y="1861625"/>
                  <a:pt x="2704276" y="1881157"/>
                  <a:pt x="2715065" y="1899139"/>
                </a:cubicBezTo>
                <a:cubicBezTo>
                  <a:pt x="2732462" y="1928135"/>
                  <a:pt x="2771336" y="1983545"/>
                  <a:pt x="2771336" y="1983545"/>
                </a:cubicBezTo>
                <a:cubicBezTo>
                  <a:pt x="2804818" y="2083991"/>
                  <a:pt x="2783020" y="2043275"/>
                  <a:pt x="2827607" y="2110154"/>
                </a:cubicBezTo>
                <a:cubicBezTo>
                  <a:pt x="2862966" y="2216235"/>
                  <a:pt x="2815268" y="2085474"/>
                  <a:pt x="2869810" y="2194560"/>
                </a:cubicBezTo>
                <a:cubicBezTo>
                  <a:pt x="2906334" y="2267609"/>
                  <a:pt x="2857056" y="2209944"/>
                  <a:pt x="2912013" y="2264899"/>
                </a:cubicBezTo>
                <a:lnTo>
                  <a:pt x="2940148" y="2349305"/>
                </a:lnTo>
                <a:cubicBezTo>
                  <a:pt x="2944837" y="2363373"/>
                  <a:pt x="2945991" y="2379170"/>
                  <a:pt x="2954216" y="2391508"/>
                </a:cubicBezTo>
                <a:cubicBezTo>
                  <a:pt x="2963594" y="2405576"/>
                  <a:pt x="2975484" y="2418261"/>
                  <a:pt x="2982351" y="2433711"/>
                </a:cubicBezTo>
                <a:cubicBezTo>
                  <a:pt x="2982362" y="2433735"/>
                  <a:pt x="3017516" y="2539206"/>
                  <a:pt x="3024554" y="2560320"/>
                </a:cubicBezTo>
                <a:lnTo>
                  <a:pt x="3052690" y="2644727"/>
                </a:lnTo>
                <a:cubicBezTo>
                  <a:pt x="3057379" y="2658795"/>
                  <a:pt x="3063160" y="2672544"/>
                  <a:pt x="3066757" y="2686930"/>
                </a:cubicBezTo>
                <a:cubicBezTo>
                  <a:pt x="3071446" y="2705687"/>
                  <a:pt x="3076631" y="2724326"/>
                  <a:pt x="3080825" y="2743200"/>
                </a:cubicBezTo>
                <a:cubicBezTo>
                  <a:pt x="3107338" y="2862504"/>
                  <a:pt x="3079110" y="2766192"/>
                  <a:pt x="3123028" y="2897945"/>
                </a:cubicBezTo>
                <a:lnTo>
                  <a:pt x="3137096" y="2940148"/>
                </a:lnTo>
                <a:lnTo>
                  <a:pt x="3151163" y="2982351"/>
                </a:lnTo>
                <a:cubicBezTo>
                  <a:pt x="3155852" y="3038622"/>
                  <a:pt x="3158758" y="3095070"/>
                  <a:pt x="3165231" y="3151164"/>
                </a:cubicBezTo>
                <a:cubicBezTo>
                  <a:pt x="3197346" y="3429488"/>
                  <a:pt x="3193367" y="3259087"/>
                  <a:pt x="3193367" y="3432517"/>
                </a:cubicBez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1495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7F85D-B5AC-7C4F-A887-D02008D1952D}"/>
              </a:ext>
            </a:extLst>
          </p:cNvPr>
          <p:cNvSpPr>
            <a:spLocks noGrp="1"/>
          </p:cNvSpPr>
          <p:nvPr>
            <p:ph type="title"/>
          </p:nvPr>
        </p:nvSpPr>
        <p:spPr/>
        <p:txBody>
          <a:bodyPr/>
          <a:lstStyle/>
          <a:p>
            <a:r>
              <a:rPr lang="en-US" dirty="0"/>
              <a:t>Southern Ocean</a:t>
            </a:r>
          </a:p>
        </p:txBody>
      </p:sp>
      <p:sp>
        <p:nvSpPr>
          <p:cNvPr id="3" name="Content Placeholder 2">
            <a:extLst>
              <a:ext uri="{FF2B5EF4-FFF2-40B4-BE49-F238E27FC236}">
                <a16:creationId xmlns:a16="http://schemas.microsoft.com/office/drawing/2014/main" id="{022EBDDF-B2E8-4542-8AC0-C81A46B33325}"/>
              </a:ext>
            </a:extLst>
          </p:cNvPr>
          <p:cNvSpPr>
            <a:spLocks noGrp="1"/>
          </p:cNvSpPr>
          <p:nvPr>
            <p:ph idx="1"/>
          </p:nvPr>
        </p:nvSpPr>
        <p:spPr/>
        <p:txBody>
          <a:bodyPr>
            <a:normAutofit/>
          </a:bodyPr>
          <a:lstStyle/>
          <a:p>
            <a:r>
              <a:rPr lang="en-US" dirty="0">
                <a:effectLst/>
                <a:latin typeface="TimesNewRomanPSMT"/>
              </a:rPr>
              <a:t>~25% of global marine primary production (</a:t>
            </a:r>
            <a:r>
              <a:rPr lang="en-US" dirty="0" err="1">
                <a:effectLst/>
                <a:latin typeface="TimesNewRomanPSMT"/>
              </a:rPr>
              <a:t>Okin</a:t>
            </a:r>
            <a:r>
              <a:rPr lang="en-US" dirty="0">
                <a:effectLst/>
                <a:latin typeface="TimesNewRomanPSMT"/>
              </a:rPr>
              <a:t> et al. 2011)</a:t>
            </a:r>
          </a:p>
          <a:p>
            <a:r>
              <a:rPr lang="en-US" dirty="0">
                <a:solidFill>
                  <a:srgbClr val="000000"/>
                </a:solidFill>
                <a:latin typeface="Times New Roman" panose="02020603050405020304" pitchFamily="18" charset="0"/>
                <a:ea typeface="Times New Roman" panose="02020603050405020304" pitchFamily="18" charset="0"/>
              </a:rPr>
              <a:t>R</a:t>
            </a:r>
            <a:r>
              <a:rPr lang="en-US" dirty="0">
                <a:solidFill>
                  <a:srgbClr val="000000"/>
                </a:solidFill>
                <a:effectLst/>
                <a:latin typeface="Times New Roman" panose="02020603050405020304" pitchFamily="18" charset="0"/>
                <a:ea typeface="Times New Roman" panose="02020603050405020304" pitchFamily="18" charset="0"/>
              </a:rPr>
              <a:t>esponsible for deep-water formation ~18% of the global ocean’s uptake of atmospheric carbon dioxide (Williams et al. 2015). </a:t>
            </a:r>
          </a:p>
          <a:p>
            <a:r>
              <a:rPr lang="en-US" dirty="0">
                <a:solidFill>
                  <a:srgbClr val="000000"/>
                </a:solidFill>
                <a:latin typeface="Times New Roman" panose="02020603050405020304" pitchFamily="18" charset="0"/>
                <a:ea typeface="Times New Roman" panose="02020603050405020304" pitchFamily="18" charset="0"/>
              </a:rPr>
              <a:t>C</a:t>
            </a:r>
            <a:r>
              <a:rPr lang="en-US" dirty="0">
                <a:solidFill>
                  <a:srgbClr val="000000"/>
                </a:solidFill>
                <a:effectLst/>
                <a:latin typeface="Times New Roman" panose="02020603050405020304" pitchFamily="18" charset="0"/>
                <a:ea typeface="Times New Roman" panose="02020603050405020304" pitchFamily="18" charset="0"/>
              </a:rPr>
              <a:t>onsidered a high-nutrient, low-chlorophyll (HNLC) zone</a:t>
            </a:r>
          </a:p>
          <a:p>
            <a:pPr lvl="1"/>
            <a:r>
              <a:rPr lang="en-US" sz="2800" dirty="0">
                <a:solidFill>
                  <a:srgbClr val="000000"/>
                </a:solidFill>
                <a:effectLst/>
                <a:latin typeface="Times New Roman" panose="02020603050405020304" pitchFamily="18" charset="0"/>
                <a:ea typeface="Times New Roman" panose="02020603050405020304" pitchFamily="18" charset="0"/>
              </a:rPr>
              <a:t>Production limited by iron and light availability</a:t>
            </a:r>
          </a:p>
          <a:p>
            <a:pPr marL="0" indent="0">
              <a:buNone/>
            </a:pPr>
            <a:endParaRPr lang="en-US" dirty="0"/>
          </a:p>
        </p:txBody>
      </p:sp>
    </p:spTree>
    <p:extLst>
      <p:ext uri="{BB962C8B-B14F-4D97-AF65-F5344CB8AC3E}">
        <p14:creationId xmlns:p14="http://schemas.microsoft.com/office/powerpoint/2010/main" val="19281500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39C3B-7297-6741-A824-D25F5CCBC12A}"/>
              </a:ext>
            </a:extLst>
          </p:cNvPr>
          <p:cNvSpPr>
            <a:spLocks noGrp="1"/>
          </p:cNvSpPr>
          <p:nvPr>
            <p:ph type="title"/>
          </p:nvPr>
        </p:nvSpPr>
        <p:spPr/>
        <p:txBody>
          <a:bodyPr/>
          <a:lstStyle/>
          <a:p>
            <a:r>
              <a:rPr lang="en-US" dirty="0"/>
              <a:t>Inflow/Outflow</a:t>
            </a:r>
          </a:p>
        </p:txBody>
      </p:sp>
      <p:pic>
        <p:nvPicPr>
          <p:cNvPr id="4" name="Picture 3" descr="A map of the continent&#10;&#10;Description automatically generated">
            <a:extLst>
              <a:ext uri="{FF2B5EF4-FFF2-40B4-BE49-F238E27FC236}">
                <a16:creationId xmlns:a16="http://schemas.microsoft.com/office/drawing/2014/main" id="{06402FFE-1E4E-FF4D-9804-276D0B6EBFC5}"/>
              </a:ext>
            </a:extLst>
          </p:cNvPr>
          <p:cNvPicPr>
            <a:picLocks noChangeAspect="1"/>
          </p:cNvPicPr>
          <p:nvPr/>
        </p:nvPicPr>
        <p:blipFill rotWithShape="1">
          <a:blip r:embed="rId3"/>
          <a:srcRect l="11539" r="4416"/>
          <a:stretch/>
        </p:blipFill>
        <p:spPr>
          <a:xfrm>
            <a:off x="3260604" y="1339037"/>
            <a:ext cx="6433209" cy="5330296"/>
          </a:xfrm>
          <a:prstGeom prst="rect">
            <a:avLst/>
          </a:prstGeom>
        </p:spPr>
      </p:pic>
      <p:sp>
        <p:nvSpPr>
          <p:cNvPr id="6" name="Freeform 5">
            <a:extLst>
              <a:ext uri="{FF2B5EF4-FFF2-40B4-BE49-F238E27FC236}">
                <a16:creationId xmlns:a16="http://schemas.microsoft.com/office/drawing/2014/main" id="{C764E936-931B-D949-B473-30F511935297}"/>
              </a:ext>
            </a:extLst>
          </p:cNvPr>
          <p:cNvSpPr/>
          <p:nvPr/>
        </p:nvSpPr>
        <p:spPr>
          <a:xfrm>
            <a:off x="6471138" y="4825218"/>
            <a:ext cx="464234" cy="886265"/>
          </a:xfrm>
          <a:custGeom>
            <a:avLst/>
            <a:gdLst>
              <a:gd name="connsiteX0" fmla="*/ 562711 w 562711"/>
              <a:gd name="connsiteY0" fmla="*/ 337625 h 886265"/>
              <a:gd name="connsiteX1" fmla="*/ 548644 w 562711"/>
              <a:gd name="connsiteY1" fmla="*/ 436099 h 886265"/>
              <a:gd name="connsiteX2" fmla="*/ 534576 w 562711"/>
              <a:gd name="connsiteY2" fmla="*/ 506437 h 886265"/>
              <a:gd name="connsiteX3" fmla="*/ 506441 w 562711"/>
              <a:gd name="connsiteY3" fmla="*/ 703385 h 886265"/>
              <a:gd name="connsiteX4" fmla="*/ 478305 w 562711"/>
              <a:gd name="connsiteY4" fmla="*/ 787791 h 886265"/>
              <a:gd name="connsiteX5" fmla="*/ 450170 w 562711"/>
              <a:gd name="connsiteY5" fmla="*/ 815927 h 886265"/>
              <a:gd name="connsiteX6" fmla="*/ 422034 w 562711"/>
              <a:gd name="connsiteY6" fmla="*/ 858130 h 886265"/>
              <a:gd name="connsiteX7" fmla="*/ 379831 w 562711"/>
              <a:gd name="connsiteY7" fmla="*/ 886265 h 886265"/>
              <a:gd name="connsiteX8" fmla="*/ 211019 w 562711"/>
              <a:gd name="connsiteY8" fmla="*/ 872197 h 886265"/>
              <a:gd name="connsiteX9" fmla="*/ 168816 w 562711"/>
              <a:gd name="connsiteY9" fmla="*/ 858130 h 886265"/>
              <a:gd name="connsiteX10" fmla="*/ 140681 w 562711"/>
              <a:gd name="connsiteY10" fmla="*/ 829994 h 886265"/>
              <a:gd name="connsiteX11" fmla="*/ 126613 w 562711"/>
              <a:gd name="connsiteY11" fmla="*/ 787791 h 886265"/>
              <a:gd name="connsiteX12" fmla="*/ 84410 w 562711"/>
              <a:gd name="connsiteY12" fmla="*/ 703385 h 886265"/>
              <a:gd name="connsiteX13" fmla="*/ 70342 w 562711"/>
              <a:gd name="connsiteY13" fmla="*/ 633047 h 886265"/>
              <a:gd name="connsiteX14" fmla="*/ 42207 w 562711"/>
              <a:gd name="connsiteY14" fmla="*/ 534573 h 886265"/>
              <a:gd name="connsiteX15" fmla="*/ 28139 w 562711"/>
              <a:gd name="connsiteY15" fmla="*/ 436099 h 886265"/>
              <a:gd name="connsiteX16" fmla="*/ 14071 w 562711"/>
              <a:gd name="connsiteY16" fmla="*/ 351693 h 886265"/>
              <a:gd name="connsiteX17" fmla="*/ 4 w 562711"/>
              <a:gd name="connsiteY17" fmla="*/ 0 h 88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62711" h="886265">
                <a:moveTo>
                  <a:pt x="562711" y="337625"/>
                </a:moveTo>
                <a:cubicBezTo>
                  <a:pt x="558022" y="370450"/>
                  <a:pt x="554095" y="403392"/>
                  <a:pt x="548644" y="436099"/>
                </a:cubicBezTo>
                <a:cubicBezTo>
                  <a:pt x="544713" y="459684"/>
                  <a:pt x="537736" y="482736"/>
                  <a:pt x="534576" y="506437"/>
                </a:cubicBezTo>
                <a:cubicBezTo>
                  <a:pt x="518936" y="623738"/>
                  <a:pt x="531793" y="618878"/>
                  <a:pt x="506441" y="703385"/>
                </a:cubicBezTo>
                <a:cubicBezTo>
                  <a:pt x="497919" y="731792"/>
                  <a:pt x="499276" y="766820"/>
                  <a:pt x="478305" y="787791"/>
                </a:cubicBezTo>
                <a:cubicBezTo>
                  <a:pt x="468927" y="797170"/>
                  <a:pt x="458455" y="805570"/>
                  <a:pt x="450170" y="815927"/>
                </a:cubicBezTo>
                <a:cubicBezTo>
                  <a:pt x="439608" y="829129"/>
                  <a:pt x="433989" y="846175"/>
                  <a:pt x="422034" y="858130"/>
                </a:cubicBezTo>
                <a:cubicBezTo>
                  <a:pt x="410079" y="870085"/>
                  <a:pt x="393899" y="876887"/>
                  <a:pt x="379831" y="886265"/>
                </a:cubicBezTo>
                <a:cubicBezTo>
                  <a:pt x="323560" y="881576"/>
                  <a:pt x="266989" y="879660"/>
                  <a:pt x="211019" y="872197"/>
                </a:cubicBezTo>
                <a:cubicBezTo>
                  <a:pt x="196321" y="870237"/>
                  <a:pt x="181531" y="865759"/>
                  <a:pt x="168816" y="858130"/>
                </a:cubicBezTo>
                <a:cubicBezTo>
                  <a:pt x="157443" y="851306"/>
                  <a:pt x="150059" y="839373"/>
                  <a:pt x="140681" y="829994"/>
                </a:cubicBezTo>
                <a:cubicBezTo>
                  <a:pt x="135992" y="815926"/>
                  <a:pt x="133245" y="801054"/>
                  <a:pt x="126613" y="787791"/>
                </a:cubicBezTo>
                <a:cubicBezTo>
                  <a:pt x="92227" y="719022"/>
                  <a:pt x="102090" y="774107"/>
                  <a:pt x="84410" y="703385"/>
                </a:cubicBezTo>
                <a:cubicBezTo>
                  <a:pt x="78611" y="680189"/>
                  <a:pt x="76141" y="656243"/>
                  <a:pt x="70342" y="633047"/>
                </a:cubicBezTo>
                <a:cubicBezTo>
                  <a:pt x="50252" y="552687"/>
                  <a:pt x="59751" y="631065"/>
                  <a:pt x="42207" y="534573"/>
                </a:cubicBezTo>
                <a:cubicBezTo>
                  <a:pt x="36276" y="501950"/>
                  <a:pt x="33181" y="468871"/>
                  <a:pt x="28139" y="436099"/>
                </a:cubicBezTo>
                <a:cubicBezTo>
                  <a:pt x="23802" y="407907"/>
                  <a:pt x="18760" y="379828"/>
                  <a:pt x="14071" y="351693"/>
                </a:cubicBezTo>
                <a:cubicBezTo>
                  <a:pt x="-635" y="28151"/>
                  <a:pt x="4" y="145474"/>
                  <a:pt x="4" y="0"/>
                </a:cubicBez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21987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B389C-FB12-A141-BF91-62E2FEC9F778}"/>
              </a:ext>
            </a:extLst>
          </p:cNvPr>
          <p:cNvSpPr>
            <a:spLocks noGrp="1"/>
          </p:cNvSpPr>
          <p:nvPr>
            <p:ph type="title"/>
          </p:nvPr>
        </p:nvSpPr>
        <p:spPr/>
        <p:txBody>
          <a:bodyPr/>
          <a:lstStyle/>
          <a:p>
            <a:r>
              <a:rPr lang="en-US" dirty="0"/>
              <a:t>Coastal current</a:t>
            </a:r>
          </a:p>
        </p:txBody>
      </p:sp>
      <p:pic>
        <p:nvPicPr>
          <p:cNvPr id="5" name="Picture 4" descr="A map of the continent&#10;&#10;Description automatically generated">
            <a:extLst>
              <a:ext uri="{FF2B5EF4-FFF2-40B4-BE49-F238E27FC236}">
                <a16:creationId xmlns:a16="http://schemas.microsoft.com/office/drawing/2014/main" id="{F8A69A0D-FB4E-7145-84FF-A8980ADF5E0D}"/>
              </a:ext>
            </a:extLst>
          </p:cNvPr>
          <p:cNvPicPr>
            <a:picLocks noChangeAspect="1"/>
          </p:cNvPicPr>
          <p:nvPr/>
        </p:nvPicPr>
        <p:blipFill rotWithShape="1">
          <a:blip r:embed="rId3"/>
          <a:srcRect l="11539" r="4416"/>
          <a:stretch/>
        </p:blipFill>
        <p:spPr>
          <a:xfrm>
            <a:off x="3260604" y="1339037"/>
            <a:ext cx="6433209" cy="5330296"/>
          </a:xfrm>
          <a:prstGeom prst="rect">
            <a:avLst/>
          </a:prstGeom>
        </p:spPr>
      </p:pic>
      <p:sp>
        <p:nvSpPr>
          <p:cNvPr id="6" name="Freeform 5">
            <a:extLst>
              <a:ext uri="{FF2B5EF4-FFF2-40B4-BE49-F238E27FC236}">
                <a16:creationId xmlns:a16="http://schemas.microsoft.com/office/drawing/2014/main" id="{FAF87DBE-AE34-8E48-808A-186311BB7671}"/>
              </a:ext>
            </a:extLst>
          </p:cNvPr>
          <p:cNvSpPr/>
          <p:nvPr/>
        </p:nvSpPr>
        <p:spPr>
          <a:xfrm>
            <a:off x="5908431" y="4712677"/>
            <a:ext cx="1800664" cy="942535"/>
          </a:xfrm>
          <a:custGeom>
            <a:avLst/>
            <a:gdLst>
              <a:gd name="connsiteX0" fmla="*/ 1800664 w 1800664"/>
              <a:gd name="connsiteY0" fmla="*/ 942535 h 942535"/>
              <a:gd name="connsiteX1" fmla="*/ 1716258 w 1800664"/>
              <a:gd name="connsiteY1" fmla="*/ 801858 h 942535"/>
              <a:gd name="connsiteX2" fmla="*/ 1659987 w 1800664"/>
              <a:gd name="connsiteY2" fmla="*/ 731520 h 942535"/>
              <a:gd name="connsiteX3" fmla="*/ 1617784 w 1800664"/>
              <a:gd name="connsiteY3" fmla="*/ 717452 h 942535"/>
              <a:gd name="connsiteX4" fmla="*/ 1547446 w 1800664"/>
              <a:gd name="connsiteY4" fmla="*/ 647114 h 942535"/>
              <a:gd name="connsiteX5" fmla="*/ 1477107 w 1800664"/>
              <a:gd name="connsiteY5" fmla="*/ 590843 h 942535"/>
              <a:gd name="connsiteX6" fmla="*/ 1392701 w 1800664"/>
              <a:gd name="connsiteY6" fmla="*/ 562708 h 942535"/>
              <a:gd name="connsiteX7" fmla="*/ 1350498 w 1800664"/>
              <a:gd name="connsiteY7" fmla="*/ 548640 h 942535"/>
              <a:gd name="connsiteX8" fmla="*/ 1111347 w 1800664"/>
              <a:gd name="connsiteY8" fmla="*/ 562708 h 942535"/>
              <a:gd name="connsiteX9" fmla="*/ 1069144 w 1800664"/>
              <a:gd name="connsiteY9" fmla="*/ 576775 h 942535"/>
              <a:gd name="connsiteX10" fmla="*/ 998806 w 1800664"/>
              <a:gd name="connsiteY10" fmla="*/ 590843 h 942535"/>
              <a:gd name="connsiteX11" fmla="*/ 914400 w 1800664"/>
              <a:gd name="connsiteY11" fmla="*/ 618978 h 942535"/>
              <a:gd name="connsiteX12" fmla="*/ 872197 w 1800664"/>
              <a:gd name="connsiteY12" fmla="*/ 633046 h 942535"/>
              <a:gd name="connsiteX13" fmla="*/ 590843 w 1800664"/>
              <a:gd name="connsiteY13" fmla="*/ 618978 h 942535"/>
              <a:gd name="connsiteX14" fmla="*/ 576775 w 1800664"/>
              <a:gd name="connsiteY14" fmla="*/ 576775 h 942535"/>
              <a:gd name="connsiteX15" fmla="*/ 520504 w 1800664"/>
              <a:gd name="connsiteY15" fmla="*/ 450166 h 942535"/>
              <a:gd name="connsiteX16" fmla="*/ 506437 w 1800664"/>
              <a:gd name="connsiteY16" fmla="*/ 407963 h 942535"/>
              <a:gd name="connsiteX17" fmla="*/ 478301 w 1800664"/>
              <a:gd name="connsiteY17" fmla="*/ 379828 h 942535"/>
              <a:gd name="connsiteX18" fmla="*/ 422031 w 1800664"/>
              <a:gd name="connsiteY18" fmla="*/ 295421 h 942535"/>
              <a:gd name="connsiteX19" fmla="*/ 365760 w 1800664"/>
              <a:gd name="connsiteY19" fmla="*/ 225083 h 942535"/>
              <a:gd name="connsiteX20" fmla="*/ 267286 w 1800664"/>
              <a:gd name="connsiteY20" fmla="*/ 126609 h 942535"/>
              <a:gd name="connsiteX21" fmla="*/ 225083 w 1800664"/>
              <a:gd name="connsiteY21" fmla="*/ 84406 h 942535"/>
              <a:gd name="connsiteX22" fmla="*/ 196947 w 1800664"/>
              <a:gd name="connsiteY22" fmla="*/ 56271 h 942535"/>
              <a:gd name="connsiteX23" fmla="*/ 112541 w 1800664"/>
              <a:gd name="connsiteY23" fmla="*/ 42203 h 942535"/>
              <a:gd name="connsiteX24" fmla="*/ 0 w 1800664"/>
              <a:gd name="connsiteY24" fmla="*/ 0 h 942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0664" h="942535">
                <a:moveTo>
                  <a:pt x="1800664" y="942535"/>
                </a:moveTo>
                <a:cubicBezTo>
                  <a:pt x="1729255" y="775914"/>
                  <a:pt x="1795617" y="897090"/>
                  <a:pt x="1716258" y="801858"/>
                </a:cubicBezTo>
                <a:cubicBezTo>
                  <a:pt x="1697087" y="778853"/>
                  <a:pt x="1687275" y="747893"/>
                  <a:pt x="1659987" y="731520"/>
                </a:cubicBezTo>
                <a:cubicBezTo>
                  <a:pt x="1647271" y="723891"/>
                  <a:pt x="1631852" y="722141"/>
                  <a:pt x="1617784" y="717452"/>
                </a:cubicBezTo>
                <a:cubicBezTo>
                  <a:pt x="1569551" y="645102"/>
                  <a:pt x="1614436" y="700707"/>
                  <a:pt x="1547446" y="647114"/>
                </a:cubicBezTo>
                <a:cubicBezTo>
                  <a:pt x="1510903" y="617879"/>
                  <a:pt x="1525825" y="612495"/>
                  <a:pt x="1477107" y="590843"/>
                </a:cubicBezTo>
                <a:cubicBezTo>
                  <a:pt x="1450006" y="578798"/>
                  <a:pt x="1420836" y="572086"/>
                  <a:pt x="1392701" y="562708"/>
                </a:cubicBezTo>
                <a:lnTo>
                  <a:pt x="1350498" y="548640"/>
                </a:lnTo>
                <a:cubicBezTo>
                  <a:pt x="1270781" y="553329"/>
                  <a:pt x="1190806" y="554762"/>
                  <a:pt x="1111347" y="562708"/>
                </a:cubicBezTo>
                <a:cubicBezTo>
                  <a:pt x="1096592" y="564183"/>
                  <a:pt x="1083530" y="573179"/>
                  <a:pt x="1069144" y="576775"/>
                </a:cubicBezTo>
                <a:cubicBezTo>
                  <a:pt x="1045948" y="582574"/>
                  <a:pt x="1021874" y="584552"/>
                  <a:pt x="998806" y="590843"/>
                </a:cubicBezTo>
                <a:cubicBezTo>
                  <a:pt x="970194" y="598646"/>
                  <a:pt x="942535" y="609600"/>
                  <a:pt x="914400" y="618978"/>
                </a:cubicBezTo>
                <a:lnTo>
                  <a:pt x="872197" y="633046"/>
                </a:lnTo>
                <a:cubicBezTo>
                  <a:pt x="778412" y="628357"/>
                  <a:pt x="683086" y="636548"/>
                  <a:pt x="590843" y="618978"/>
                </a:cubicBezTo>
                <a:cubicBezTo>
                  <a:pt x="576276" y="616203"/>
                  <a:pt x="583407" y="590038"/>
                  <a:pt x="576775" y="576775"/>
                </a:cubicBezTo>
                <a:cubicBezTo>
                  <a:pt x="509898" y="443022"/>
                  <a:pt x="593087" y="667916"/>
                  <a:pt x="520504" y="450166"/>
                </a:cubicBezTo>
                <a:cubicBezTo>
                  <a:pt x="515815" y="436098"/>
                  <a:pt x="516923" y="418448"/>
                  <a:pt x="506437" y="407963"/>
                </a:cubicBezTo>
                <a:cubicBezTo>
                  <a:pt x="497058" y="398585"/>
                  <a:pt x="486259" y="390439"/>
                  <a:pt x="478301" y="379828"/>
                </a:cubicBezTo>
                <a:cubicBezTo>
                  <a:pt x="458012" y="352776"/>
                  <a:pt x="445942" y="319331"/>
                  <a:pt x="422031" y="295421"/>
                </a:cubicBezTo>
                <a:cubicBezTo>
                  <a:pt x="326265" y="199659"/>
                  <a:pt x="472222" y="349289"/>
                  <a:pt x="365760" y="225083"/>
                </a:cubicBezTo>
                <a:lnTo>
                  <a:pt x="267286" y="126609"/>
                </a:lnTo>
                <a:lnTo>
                  <a:pt x="225083" y="84406"/>
                </a:lnTo>
                <a:cubicBezTo>
                  <a:pt x="215704" y="75028"/>
                  <a:pt x="210030" y="58452"/>
                  <a:pt x="196947" y="56271"/>
                </a:cubicBezTo>
                <a:cubicBezTo>
                  <a:pt x="168812" y="51582"/>
                  <a:pt x="140213" y="49121"/>
                  <a:pt x="112541" y="42203"/>
                </a:cubicBezTo>
                <a:cubicBezTo>
                  <a:pt x="49635" y="26477"/>
                  <a:pt x="43543" y="21772"/>
                  <a:pt x="0" y="0"/>
                </a:cubicBez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35672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F6BF0-A2E3-E840-AB72-C859B2BC07FF}"/>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3F02DCF4-BE45-D141-99B3-4126F7D1C9AF}"/>
              </a:ext>
            </a:extLst>
          </p:cNvPr>
          <p:cNvSpPr>
            <a:spLocks noGrp="1"/>
          </p:cNvSpPr>
          <p:nvPr>
            <p:ph idx="1"/>
          </p:nvPr>
        </p:nvSpPr>
        <p:spPr/>
        <p:txBody>
          <a:bodyPr/>
          <a:lstStyle/>
          <a:p>
            <a:r>
              <a:rPr lang="en-US" dirty="0"/>
              <a:t>Limitations</a:t>
            </a:r>
          </a:p>
        </p:txBody>
      </p:sp>
    </p:spTree>
    <p:extLst>
      <p:ext uri="{BB962C8B-B14F-4D97-AF65-F5344CB8AC3E}">
        <p14:creationId xmlns:p14="http://schemas.microsoft.com/office/powerpoint/2010/main" val="5040876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1DC9C-5ED3-2D45-9D8A-DCAFDA89117A}"/>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595D627-74A9-B441-8F42-AEA8B8489A1A}"/>
              </a:ext>
            </a:extLst>
          </p:cNvPr>
          <p:cNvSpPr>
            <a:spLocks noGrp="1"/>
          </p:cNvSpPr>
          <p:nvPr>
            <p:ph idx="1"/>
          </p:nvPr>
        </p:nvSpPr>
        <p:spPr/>
        <p:txBody>
          <a:bodyPr/>
          <a:lstStyle/>
          <a:p>
            <a:r>
              <a:rPr lang="en-US" dirty="0"/>
              <a:t>Dotson inflow/outflow communities are not sig. different</a:t>
            </a:r>
          </a:p>
          <a:p>
            <a:r>
              <a:rPr lang="en-US" dirty="0"/>
              <a:t>CDW inflow community changes as it flows onto the shelf.</a:t>
            </a:r>
          </a:p>
          <a:p>
            <a:pPr lvl="1"/>
            <a:r>
              <a:rPr lang="en-US" dirty="0" err="1"/>
              <a:t>Pseudoalteromonas</a:t>
            </a:r>
            <a:r>
              <a:rPr lang="en-US" dirty="0"/>
              <a:t> / Vibrio (siderophore synthesis?)</a:t>
            </a:r>
          </a:p>
          <a:p>
            <a:r>
              <a:rPr lang="en-US" dirty="0"/>
              <a:t>Free-living communities near ice shelf dominated by chemolithoautotrophic bacteria (SUP05; AOA)</a:t>
            </a:r>
          </a:p>
          <a:p>
            <a:r>
              <a:rPr lang="en-US" dirty="0"/>
              <a:t>Particle-associated communities near ice shelf dominated by heterotrophic bacteria</a:t>
            </a:r>
          </a:p>
        </p:txBody>
      </p:sp>
    </p:spTree>
    <p:extLst>
      <p:ext uri="{BB962C8B-B14F-4D97-AF65-F5344CB8AC3E}">
        <p14:creationId xmlns:p14="http://schemas.microsoft.com/office/powerpoint/2010/main" val="7264302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7E8FF-8CA1-5B49-81D9-84749E951D29}"/>
              </a:ext>
            </a:extLst>
          </p:cNvPr>
          <p:cNvSpPr>
            <a:spLocks noGrp="1"/>
          </p:cNvSpPr>
          <p:nvPr>
            <p:ph type="title"/>
          </p:nvPr>
        </p:nvSpPr>
        <p:spPr/>
        <p:txBody>
          <a:bodyPr/>
          <a:lstStyle/>
          <a:p>
            <a:r>
              <a:rPr lang="en-US" dirty="0"/>
              <a:t>Baby’s first graph :,)</a:t>
            </a:r>
          </a:p>
        </p:txBody>
      </p:sp>
      <p:pic>
        <p:nvPicPr>
          <p:cNvPr id="4" name="Picture 2">
            <a:extLst>
              <a:ext uri="{FF2B5EF4-FFF2-40B4-BE49-F238E27FC236}">
                <a16:creationId xmlns:a16="http://schemas.microsoft.com/office/drawing/2014/main" id="{27EE9732-5608-8640-A792-1387A9FDBD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50755" y="1567989"/>
            <a:ext cx="6090489" cy="4739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40626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89AC5-E5C9-A849-90A2-4FA6245D67DD}"/>
              </a:ext>
            </a:extLst>
          </p:cNvPr>
          <p:cNvSpPr>
            <a:spLocks noGrp="1"/>
          </p:cNvSpPr>
          <p:nvPr>
            <p:ph type="title"/>
          </p:nvPr>
        </p:nvSpPr>
        <p:spPr/>
        <p:txBody>
          <a:bodyPr/>
          <a:lstStyle/>
          <a:p>
            <a:r>
              <a:rPr lang="en-US" dirty="0"/>
              <a:t>SUPPLEMENTARY</a:t>
            </a:r>
          </a:p>
        </p:txBody>
      </p:sp>
      <p:sp>
        <p:nvSpPr>
          <p:cNvPr id="3" name="Content Placeholder 2">
            <a:extLst>
              <a:ext uri="{FF2B5EF4-FFF2-40B4-BE49-F238E27FC236}">
                <a16:creationId xmlns:a16="http://schemas.microsoft.com/office/drawing/2014/main" id="{D4A7705D-E9AB-194A-9D86-0D79633E4CA0}"/>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9866420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EDE3F6D8-099F-B544-830A-296E27544F32}"/>
              </a:ext>
            </a:extLst>
          </p:cNvPr>
          <p:cNvSpPr>
            <a:spLocks noChangeArrowheads="1"/>
          </p:cNvSpPr>
          <p:nvPr/>
        </p:nvSpPr>
        <p:spPr bwMode="auto">
          <a:xfrm flipV="1">
            <a:off x="397042" y="-2356645"/>
            <a:ext cx="8301680" cy="48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1025" name="Picture 80" descr="A diagram of ice and cold continental shelf&#10;&#10;Description automatically generated">
            <a:extLst>
              <a:ext uri="{FF2B5EF4-FFF2-40B4-BE49-F238E27FC236}">
                <a16:creationId xmlns:a16="http://schemas.microsoft.com/office/drawing/2014/main" id="{268072A0-B65B-4C48-BFC3-D173E4A2BB9D}"/>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397041" y="145925"/>
            <a:ext cx="3363611" cy="612252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72878F7-1F47-D34C-955A-3D880E9F0429}"/>
              </a:ext>
            </a:extLst>
          </p:cNvPr>
          <p:cNvSpPr txBox="1"/>
          <p:nvPr/>
        </p:nvSpPr>
        <p:spPr>
          <a:xfrm>
            <a:off x="4289258" y="1700998"/>
            <a:ext cx="6100010" cy="4439870"/>
          </a:xfrm>
          <a:prstGeom prst="rect">
            <a:avLst/>
          </a:prstGeom>
          <a:noFill/>
        </p:spPr>
        <p:txBody>
          <a:bodyPr wrap="square">
            <a:spAutoFit/>
          </a:bodyPr>
          <a:lstStyle/>
          <a:p>
            <a:pPr marL="0" marR="0">
              <a:lnSpc>
                <a:spcPct val="2000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Most of the glacial meltwater released by these ice shelves is transported westward in the coastal current to the Amundsen Polynya in the top 300 to 400 m of the water column (11). [Meltwater exits the cavity beneath the Dotson Ice Shelf south of the polynya (fig. S2A), but the core of this outflow is located on the western edge of the polynya (12) and therefore likely has less impact on convection in the Amundsen Polynya.) </a:t>
            </a:r>
            <a:r>
              <a:rPr lang="en-US" sz="1800" u="sng" dirty="0">
                <a:solidFill>
                  <a:srgbClr val="0000FF"/>
                </a:solidFill>
                <a:effectLst/>
                <a:latin typeface="Times New Roman" panose="02020603050405020304" pitchFamily="18" charset="0"/>
                <a:ea typeface="Times New Roman" panose="02020603050405020304" pitchFamily="18" charset="0"/>
                <a:cs typeface="Times New Roman" panose="02020603050405020304" pitchFamily="18" charset="0"/>
                <a:hlinkClick r:id="rId4"/>
              </a:rPr>
              <a:t>https://www.science.org/doi/10.1126/sciadv.aap9467</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2017109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hart of different colors&#10;&#10;Description automatically generated">
            <a:extLst>
              <a:ext uri="{FF2B5EF4-FFF2-40B4-BE49-F238E27FC236}">
                <a16:creationId xmlns:a16="http://schemas.microsoft.com/office/drawing/2014/main" id="{E5D3EFD3-D872-134F-A907-315240494CA5}"/>
              </a:ext>
            </a:extLst>
          </p:cNvPr>
          <p:cNvPicPr>
            <a:picLocks noChangeAspect="1"/>
          </p:cNvPicPr>
          <p:nvPr/>
        </p:nvPicPr>
        <p:blipFill>
          <a:blip r:embed="rId3"/>
          <a:stretch>
            <a:fillRect/>
          </a:stretch>
        </p:blipFill>
        <p:spPr>
          <a:xfrm>
            <a:off x="227371" y="0"/>
            <a:ext cx="11737258" cy="6858000"/>
          </a:xfrm>
          <a:prstGeom prst="rect">
            <a:avLst/>
          </a:prstGeom>
        </p:spPr>
      </p:pic>
    </p:spTree>
    <p:extLst>
      <p:ext uri="{BB962C8B-B14F-4D97-AF65-F5344CB8AC3E}">
        <p14:creationId xmlns:p14="http://schemas.microsoft.com/office/powerpoint/2010/main" val="40290944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3E73E64-B021-6B4B-B16C-20B1283887C5}"/>
              </a:ext>
            </a:extLst>
          </p:cNvPr>
          <p:cNvPicPr>
            <a:picLocks noChangeAspect="1"/>
          </p:cNvPicPr>
          <p:nvPr/>
        </p:nvPicPr>
        <p:blipFill>
          <a:blip r:embed="rId3"/>
          <a:stretch>
            <a:fillRect/>
          </a:stretch>
        </p:blipFill>
        <p:spPr>
          <a:xfrm>
            <a:off x="0" y="-1399328"/>
            <a:ext cx="12192000" cy="10450286"/>
          </a:xfrm>
          <a:prstGeom prst="rect">
            <a:avLst/>
          </a:prstGeom>
        </p:spPr>
      </p:pic>
      <p:sp>
        <p:nvSpPr>
          <p:cNvPr id="10" name="TextBox 9">
            <a:extLst>
              <a:ext uri="{FF2B5EF4-FFF2-40B4-BE49-F238E27FC236}">
                <a16:creationId xmlns:a16="http://schemas.microsoft.com/office/drawing/2014/main" id="{EFF4EA95-2C66-3F4B-9904-A98C054E121F}"/>
              </a:ext>
            </a:extLst>
          </p:cNvPr>
          <p:cNvSpPr txBox="1"/>
          <p:nvPr/>
        </p:nvSpPr>
        <p:spPr>
          <a:xfrm>
            <a:off x="1535503" y="966158"/>
            <a:ext cx="534121" cy="369332"/>
          </a:xfrm>
          <a:prstGeom prst="rect">
            <a:avLst/>
          </a:prstGeom>
          <a:noFill/>
        </p:spPr>
        <p:txBody>
          <a:bodyPr wrap="none" rtlCol="0">
            <a:spAutoFit/>
          </a:bodyPr>
          <a:lstStyle/>
          <a:p>
            <a:r>
              <a:rPr lang="en-US" dirty="0"/>
              <a:t>&gt;40</a:t>
            </a:r>
          </a:p>
        </p:txBody>
      </p:sp>
      <p:sp>
        <p:nvSpPr>
          <p:cNvPr id="11" name="Rectangle 10">
            <a:extLst>
              <a:ext uri="{FF2B5EF4-FFF2-40B4-BE49-F238E27FC236}">
                <a16:creationId xmlns:a16="http://schemas.microsoft.com/office/drawing/2014/main" id="{BEC37529-C6F1-0E48-ADC3-0AACECC66AF8}"/>
              </a:ext>
            </a:extLst>
          </p:cNvPr>
          <p:cNvSpPr/>
          <p:nvPr/>
        </p:nvSpPr>
        <p:spPr>
          <a:xfrm>
            <a:off x="207034" y="966158"/>
            <a:ext cx="1984075" cy="638355"/>
          </a:xfrm>
          <a:prstGeom prst="rect">
            <a:avLst/>
          </a:prstGeom>
          <a:solidFill>
            <a:srgbClr val="009A00">
              <a:alpha val="18039"/>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4E20CF5-4C13-1E41-B991-F0C4E192CEC4}"/>
              </a:ext>
            </a:extLst>
          </p:cNvPr>
          <p:cNvSpPr/>
          <p:nvPr/>
        </p:nvSpPr>
        <p:spPr>
          <a:xfrm>
            <a:off x="6061494" y="966157"/>
            <a:ext cx="1984075" cy="638355"/>
          </a:xfrm>
          <a:prstGeom prst="rect">
            <a:avLst/>
          </a:prstGeom>
          <a:solidFill>
            <a:srgbClr val="009A00">
              <a:alpha val="18039"/>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52396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F2568E-BED3-FF46-A062-8B8EBC37723C}"/>
              </a:ext>
            </a:extLst>
          </p:cNvPr>
          <p:cNvPicPr>
            <a:picLocks noChangeAspect="1"/>
          </p:cNvPicPr>
          <p:nvPr/>
        </p:nvPicPr>
        <p:blipFill>
          <a:blip r:embed="rId3"/>
          <a:stretch>
            <a:fillRect/>
          </a:stretch>
        </p:blipFill>
        <p:spPr>
          <a:xfrm>
            <a:off x="1677481" y="65848"/>
            <a:ext cx="8490190" cy="6792152"/>
          </a:xfrm>
          <a:prstGeom prst="rect">
            <a:avLst/>
          </a:prstGeom>
        </p:spPr>
      </p:pic>
      <p:sp>
        <p:nvSpPr>
          <p:cNvPr id="5" name="Rectangle 4">
            <a:extLst>
              <a:ext uri="{FF2B5EF4-FFF2-40B4-BE49-F238E27FC236}">
                <a16:creationId xmlns:a16="http://schemas.microsoft.com/office/drawing/2014/main" id="{9B19F140-6876-4148-87B6-506FC914AEB8}"/>
              </a:ext>
            </a:extLst>
          </p:cNvPr>
          <p:cNvSpPr/>
          <p:nvPr/>
        </p:nvSpPr>
        <p:spPr>
          <a:xfrm>
            <a:off x="2484407" y="0"/>
            <a:ext cx="1621767" cy="483079"/>
          </a:xfrm>
          <a:prstGeom prst="rect">
            <a:avLst/>
          </a:prstGeom>
          <a:solidFill>
            <a:srgbClr val="009A00">
              <a:alpha val="18039"/>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58521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B5530-CBA9-9546-90BC-C353550EC0A1}"/>
              </a:ext>
            </a:extLst>
          </p:cNvPr>
          <p:cNvSpPr>
            <a:spLocks noGrp="1"/>
          </p:cNvSpPr>
          <p:nvPr>
            <p:ph type="title"/>
          </p:nvPr>
        </p:nvSpPr>
        <p:spPr/>
        <p:txBody>
          <a:bodyPr/>
          <a:lstStyle/>
          <a:p>
            <a:r>
              <a:rPr lang="en-US" dirty="0"/>
              <a:t>Amundsen Sea</a:t>
            </a:r>
          </a:p>
        </p:txBody>
      </p:sp>
      <p:sp>
        <p:nvSpPr>
          <p:cNvPr id="3" name="Content Placeholder 2">
            <a:extLst>
              <a:ext uri="{FF2B5EF4-FFF2-40B4-BE49-F238E27FC236}">
                <a16:creationId xmlns:a16="http://schemas.microsoft.com/office/drawing/2014/main" id="{6AB2DF34-F64E-5A41-815E-45D2AFC1998F}"/>
              </a:ext>
            </a:extLst>
          </p:cNvPr>
          <p:cNvSpPr>
            <a:spLocks noGrp="1"/>
          </p:cNvSpPr>
          <p:nvPr>
            <p:ph idx="1"/>
          </p:nvPr>
        </p:nvSpPr>
        <p:spPr/>
        <p:txBody>
          <a:bodyPr/>
          <a:lstStyle/>
          <a:p>
            <a:r>
              <a:rPr lang="en-US" dirty="0"/>
              <a:t>Dotson/Getz ice shelves</a:t>
            </a:r>
          </a:p>
          <a:p>
            <a:r>
              <a:rPr lang="en-US" dirty="0"/>
              <a:t>Thwaites * important later</a:t>
            </a:r>
          </a:p>
        </p:txBody>
      </p:sp>
    </p:spTree>
    <p:extLst>
      <p:ext uri="{BB962C8B-B14F-4D97-AF65-F5344CB8AC3E}">
        <p14:creationId xmlns:p14="http://schemas.microsoft.com/office/powerpoint/2010/main" val="19836893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screenshot of a graph&#10;&#10;Description automatically generated">
            <a:extLst>
              <a:ext uri="{FF2B5EF4-FFF2-40B4-BE49-F238E27FC236}">
                <a16:creationId xmlns:a16="http://schemas.microsoft.com/office/drawing/2014/main" id="{041F4615-C0CC-6040-AEDB-0279A0C7C10A}"/>
              </a:ext>
            </a:extLst>
          </p:cNvPr>
          <p:cNvPicPr>
            <a:picLocks noChangeAspect="1"/>
          </p:cNvPicPr>
          <p:nvPr/>
        </p:nvPicPr>
        <p:blipFill>
          <a:blip r:embed="rId3"/>
          <a:stretch>
            <a:fillRect/>
          </a:stretch>
        </p:blipFill>
        <p:spPr>
          <a:xfrm>
            <a:off x="2021183" y="540799"/>
            <a:ext cx="8564837" cy="6028431"/>
          </a:xfrm>
          <a:prstGeom prst="rect">
            <a:avLst/>
          </a:prstGeom>
        </p:spPr>
      </p:pic>
    </p:spTree>
    <p:extLst>
      <p:ext uri="{BB962C8B-B14F-4D97-AF65-F5344CB8AC3E}">
        <p14:creationId xmlns:p14="http://schemas.microsoft.com/office/powerpoint/2010/main" val="21991515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ACC7AF6-F805-394F-A1D0-D64835DD6F07}"/>
              </a:ext>
            </a:extLst>
          </p:cNvPr>
          <p:cNvPicPr>
            <a:picLocks noChangeAspect="1"/>
          </p:cNvPicPr>
          <p:nvPr/>
        </p:nvPicPr>
        <p:blipFill>
          <a:blip r:embed="rId3"/>
          <a:stretch>
            <a:fillRect/>
          </a:stretch>
        </p:blipFill>
        <p:spPr>
          <a:xfrm>
            <a:off x="1741297" y="-149902"/>
            <a:ext cx="9429750" cy="6858000"/>
          </a:xfrm>
          <a:prstGeom prst="rect">
            <a:avLst/>
          </a:prstGeom>
        </p:spPr>
      </p:pic>
    </p:spTree>
    <p:extLst>
      <p:ext uri="{BB962C8B-B14F-4D97-AF65-F5344CB8AC3E}">
        <p14:creationId xmlns:p14="http://schemas.microsoft.com/office/powerpoint/2010/main" val="39810695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E5A809-5E08-A543-8267-12A9B65C59B1}"/>
              </a:ext>
            </a:extLst>
          </p:cNvPr>
          <p:cNvPicPr>
            <a:picLocks noChangeAspect="1"/>
          </p:cNvPicPr>
          <p:nvPr/>
        </p:nvPicPr>
        <p:blipFill>
          <a:blip r:embed="rId3"/>
          <a:stretch>
            <a:fillRect/>
          </a:stretch>
        </p:blipFill>
        <p:spPr>
          <a:xfrm>
            <a:off x="1889670" y="685800"/>
            <a:ext cx="9144000" cy="5486400"/>
          </a:xfrm>
          <a:prstGeom prst="rect">
            <a:avLst/>
          </a:prstGeom>
        </p:spPr>
      </p:pic>
    </p:spTree>
    <p:extLst>
      <p:ext uri="{BB962C8B-B14F-4D97-AF65-F5344CB8AC3E}">
        <p14:creationId xmlns:p14="http://schemas.microsoft.com/office/powerpoint/2010/main" val="4120441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91FA9-7444-1148-97AB-0DA4778FD04B}"/>
              </a:ext>
            </a:extLst>
          </p:cNvPr>
          <p:cNvSpPr>
            <a:spLocks noGrp="1"/>
          </p:cNvSpPr>
          <p:nvPr>
            <p:ph type="title"/>
          </p:nvPr>
        </p:nvSpPr>
        <p:spPr/>
        <p:txBody>
          <a:bodyPr/>
          <a:lstStyle/>
          <a:p>
            <a:r>
              <a:rPr lang="en-US" dirty="0"/>
              <a:t>Polynya</a:t>
            </a:r>
          </a:p>
        </p:txBody>
      </p:sp>
      <p:sp>
        <p:nvSpPr>
          <p:cNvPr id="3" name="Content Placeholder 2">
            <a:extLst>
              <a:ext uri="{FF2B5EF4-FFF2-40B4-BE49-F238E27FC236}">
                <a16:creationId xmlns:a16="http://schemas.microsoft.com/office/drawing/2014/main" id="{0844742E-7986-9649-9687-CB891C8BEA77}"/>
              </a:ext>
            </a:extLst>
          </p:cNvPr>
          <p:cNvSpPr>
            <a:spLocks noGrp="1"/>
          </p:cNvSpPr>
          <p:nvPr>
            <p:ph idx="1"/>
          </p:nvPr>
        </p:nvSpPr>
        <p:spPr/>
        <p:txBody>
          <a:bodyPr/>
          <a:lstStyle/>
          <a:p>
            <a:r>
              <a:rPr lang="en-US" dirty="0"/>
              <a:t>What is polynya</a:t>
            </a:r>
          </a:p>
          <a:p>
            <a:r>
              <a:rPr lang="en-US" dirty="0"/>
              <a:t>Blooms area</a:t>
            </a:r>
          </a:p>
          <a:p>
            <a:r>
              <a:rPr lang="en-US" dirty="0"/>
              <a:t>Iron and light limited</a:t>
            </a:r>
          </a:p>
          <a:p>
            <a:r>
              <a:rPr lang="en-US" dirty="0"/>
              <a:t>Important to understand how iron moves in this system</a:t>
            </a:r>
          </a:p>
          <a:p>
            <a:pPr marL="0" indent="0">
              <a:buNone/>
            </a:pPr>
            <a:endParaRPr lang="en-US" dirty="0"/>
          </a:p>
        </p:txBody>
      </p:sp>
      <p:pic>
        <p:nvPicPr>
          <p:cNvPr id="4" name="Picture 3" descr="GreenWater+DriftingTrap.jpg">
            <a:extLst>
              <a:ext uri="{FF2B5EF4-FFF2-40B4-BE49-F238E27FC236}">
                <a16:creationId xmlns:a16="http://schemas.microsoft.com/office/drawing/2014/main" id="{79BB16F4-9DBE-E84D-BBE3-6CCD6600BF0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920421" y="681037"/>
            <a:ext cx="4557639" cy="2502378"/>
          </a:xfrm>
          <a:prstGeom prst="rect">
            <a:avLst/>
          </a:prstGeom>
        </p:spPr>
      </p:pic>
      <p:pic>
        <p:nvPicPr>
          <p:cNvPr id="5" name="Picture 4" descr="Phaeo Ant.jpg">
            <a:extLst>
              <a:ext uri="{FF2B5EF4-FFF2-40B4-BE49-F238E27FC236}">
                <a16:creationId xmlns:a16="http://schemas.microsoft.com/office/drawing/2014/main" id="{2249BFC2-492A-FF4B-944C-BB3D5F4B9FD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945820" y="2069081"/>
            <a:ext cx="1011800" cy="1123131"/>
          </a:xfrm>
          <a:prstGeom prst="rect">
            <a:avLst/>
          </a:prstGeom>
        </p:spPr>
      </p:pic>
    </p:spTree>
    <p:extLst>
      <p:ext uri="{BB962C8B-B14F-4D97-AF65-F5344CB8AC3E}">
        <p14:creationId xmlns:p14="http://schemas.microsoft.com/office/powerpoint/2010/main" val="1362424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3607C-4A8A-5F43-A696-DBBF836740CB}"/>
              </a:ext>
            </a:extLst>
          </p:cNvPr>
          <p:cNvSpPr>
            <a:spLocks noGrp="1"/>
          </p:cNvSpPr>
          <p:nvPr>
            <p:ph type="title"/>
          </p:nvPr>
        </p:nvSpPr>
        <p:spPr/>
        <p:txBody>
          <a:bodyPr/>
          <a:lstStyle/>
          <a:p>
            <a:r>
              <a:rPr lang="en-US" dirty="0"/>
              <a:t>Major iron sources</a:t>
            </a:r>
          </a:p>
        </p:txBody>
      </p:sp>
      <p:sp>
        <p:nvSpPr>
          <p:cNvPr id="3" name="Content Placeholder 2">
            <a:extLst>
              <a:ext uri="{FF2B5EF4-FFF2-40B4-BE49-F238E27FC236}">
                <a16:creationId xmlns:a16="http://schemas.microsoft.com/office/drawing/2014/main" id="{71D64019-B7A6-DA4C-B8BC-4999DB952698}"/>
              </a:ext>
            </a:extLst>
          </p:cNvPr>
          <p:cNvSpPr>
            <a:spLocks noGrp="1"/>
          </p:cNvSpPr>
          <p:nvPr>
            <p:ph idx="1"/>
          </p:nvPr>
        </p:nvSpPr>
        <p:spPr/>
        <p:txBody>
          <a:bodyPr/>
          <a:lstStyle/>
          <a:p>
            <a:r>
              <a:rPr lang="en-US" dirty="0"/>
              <a:t>CDW (two other water masses)</a:t>
            </a:r>
          </a:p>
          <a:p>
            <a:r>
              <a:rPr lang="en-US" dirty="0"/>
              <a:t>Glacial melt</a:t>
            </a:r>
          </a:p>
          <a:p>
            <a:r>
              <a:rPr lang="en-US" dirty="0"/>
              <a:t>Sea-ice</a:t>
            </a:r>
          </a:p>
        </p:txBody>
      </p:sp>
    </p:spTree>
    <p:extLst>
      <p:ext uri="{BB962C8B-B14F-4D97-AF65-F5344CB8AC3E}">
        <p14:creationId xmlns:p14="http://schemas.microsoft.com/office/powerpoint/2010/main" val="351963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jgrc22445-sup-0003-2017jc013162-movs02.mp4" descr="jgrc22445-sup-0003-2017jc013162-movs02.mp4">
            <a:hlinkClick r:id="" action="ppaction://media"/>
            <a:extLst>
              <a:ext uri="{FF2B5EF4-FFF2-40B4-BE49-F238E27FC236}">
                <a16:creationId xmlns:a16="http://schemas.microsoft.com/office/drawing/2014/main" id="{8B877254-FD88-2143-8E8E-D5A82B2F0ED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69597" y="0"/>
            <a:ext cx="9452806" cy="7088958"/>
          </a:xfrm>
        </p:spPr>
      </p:pic>
      <p:sp>
        <p:nvSpPr>
          <p:cNvPr id="11" name="TextBox 10">
            <a:extLst>
              <a:ext uri="{FF2B5EF4-FFF2-40B4-BE49-F238E27FC236}">
                <a16:creationId xmlns:a16="http://schemas.microsoft.com/office/drawing/2014/main" id="{C5C4D8A1-CD5F-3A43-9586-AC3FB68AA528}"/>
              </a:ext>
            </a:extLst>
          </p:cNvPr>
          <p:cNvSpPr txBox="1"/>
          <p:nvPr/>
        </p:nvSpPr>
        <p:spPr>
          <a:xfrm>
            <a:off x="0" y="6436752"/>
            <a:ext cx="2039815" cy="307777"/>
          </a:xfrm>
          <a:prstGeom prst="rect">
            <a:avLst/>
          </a:prstGeom>
          <a:noFill/>
        </p:spPr>
        <p:txBody>
          <a:bodyPr wrap="square" rtlCol="0">
            <a:spAutoFit/>
          </a:bodyPr>
          <a:lstStyle/>
          <a:p>
            <a:r>
              <a:rPr lang="en-US" sz="1400" dirty="0"/>
              <a:t>St-Laurent et al. (2017)</a:t>
            </a:r>
          </a:p>
        </p:txBody>
      </p:sp>
    </p:spTree>
    <p:extLst>
      <p:ext uri="{BB962C8B-B14F-4D97-AF65-F5344CB8AC3E}">
        <p14:creationId xmlns:p14="http://schemas.microsoft.com/office/powerpoint/2010/main" val="1844037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8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91880-8714-D845-A38E-BC2FBF5947AE}"/>
              </a:ext>
            </a:extLst>
          </p:cNvPr>
          <p:cNvSpPr>
            <a:spLocks noGrp="1"/>
          </p:cNvSpPr>
          <p:nvPr>
            <p:ph type="title"/>
          </p:nvPr>
        </p:nvSpPr>
        <p:spPr/>
        <p:txBody>
          <a:bodyPr/>
          <a:lstStyle/>
          <a:p>
            <a:r>
              <a:rPr lang="en-US" dirty="0"/>
              <a:t>Video of glacial melt</a:t>
            </a:r>
          </a:p>
        </p:txBody>
      </p:sp>
      <p:pic>
        <p:nvPicPr>
          <p:cNvPr id="4" name="cropped_meltwater.mp4" descr="cropped_meltwater.mp4">
            <a:hlinkClick r:id="" action="ppaction://media"/>
            <a:extLst>
              <a:ext uri="{FF2B5EF4-FFF2-40B4-BE49-F238E27FC236}">
                <a16:creationId xmlns:a16="http://schemas.microsoft.com/office/drawing/2014/main" id="{9BB35BD0-6277-A243-86B6-962CF16551C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944259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AD10FB-9A52-7940-8586-822B5AEB38BB}"/>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415047" y="57149"/>
            <a:ext cx="10640419" cy="6743700"/>
          </a:xfrm>
          <a:prstGeom prst="rect">
            <a:avLst/>
          </a:prstGeom>
        </p:spPr>
      </p:pic>
      <p:pic>
        <p:nvPicPr>
          <p:cNvPr id="4" name="Picture 3">
            <a:extLst>
              <a:ext uri="{FF2B5EF4-FFF2-40B4-BE49-F238E27FC236}">
                <a16:creationId xmlns:a16="http://schemas.microsoft.com/office/drawing/2014/main" id="{932B7996-DFD2-2F40-BB47-1596CBEF5CB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16200000">
            <a:off x="-2635007" y="2967296"/>
            <a:ext cx="6858185" cy="1010653"/>
          </a:xfrm>
          <a:prstGeom prst="rect">
            <a:avLst/>
          </a:prstGeom>
        </p:spPr>
      </p:pic>
      <p:sp>
        <p:nvSpPr>
          <p:cNvPr id="2" name="TextBox 1">
            <a:extLst>
              <a:ext uri="{FF2B5EF4-FFF2-40B4-BE49-F238E27FC236}">
                <a16:creationId xmlns:a16="http://schemas.microsoft.com/office/drawing/2014/main" id="{B4C0675E-5604-0F49-8DFF-83F5829F242D}"/>
              </a:ext>
            </a:extLst>
          </p:cNvPr>
          <p:cNvSpPr txBox="1"/>
          <p:nvPr/>
        </p:nvSpPr>
        <p:spPr>
          <a:xfrm>
            <a:off x="6180881" y="2963120"/>
            <a:ext cx="1458410" cy="646331"/>
          </a:xfrm>
          <a:prstGeom prst="rect">
            <a:avLst/>
          </a:prstGeom>
          <a:noFill/>
        </p:spPr>
        <p:txBody>
          <a:bodyPr wrap="square" rtlCol="0">
            <a:spAutoFit/>
          </a:bodyPr>
          <a:lstStyle/>
          <a:p>
            <a:pPr algn="ctr"/>
            <a:r>
              <a:rPr lang="en-US" b="1" dirty="0">
                <a:solidFill>
                  <a:srgbClr val="FF0000"/>
                </a:solidFill>
                <a:latin typeface="Avenir Next Demi Bold" panose="020B0503020202020204" pitchFamily="34" charset="0"/>
              </a:rPr>
              <a:t>Meltwater-rich plume</a:t>
            </a:r>
          </a:p>
        </p:txBody>
      </p:sp>
      <p:cxnSp>
        <p:nvCxnSpPr>
          <p:cNvPr id="8" name="Straight Arrow Connector 7">
            <a:extLst>
              <a:ext uri="{FF2B5EF4-FFF2-40B4-BE49-F238E27FC236}">
                <a16:creationId xmlns:a16="http://schemas.microsoft.com/office/drawing/2014/main" id="{470C8AD3-5AA1-2F4C-8AE1-ABE26D595356}"/>
              </a:ext>
            </a:extLst>
          </p:cNvPr>
          <p:cNvCxnSpPr/>
          <p:nvPr/>
        </p:nvCxnSpPr>
        <p:spPr>
          <a:xfrm>
            <a:off x="9850056" y="2627453"/>
            <a:ext cx="115747" cy="3298785"/>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1C792AF3-FE0D-A74C-B1FC-84952161861C}"/>
              </a:ext>
            </a:extLst>
          </p:cNvPr>
          <p:cNvSpPr txBox="1"/>
          <p:nvPr/>
        </p:nvSpPr>
        <p:spPr>
          <a:xfrm>
            <a:off x="4079643" y="2690671"/>
            <a:ext cx="1054951" cy="646330"/>
          </a:xfrm>
          <a:prstGeom prst="rect">
            <a:avLst/>
          </a:prstGeom>
          <a:noFill/>
        </p:spPr>
        <p:txBody>
          <a:bodyPr wrap="square" rtlCol="0">
            <a:spAutoFit/>
          </a:bodyPr>
          <a:lstStyle/>
          <a:p>
            <a:r>
              <a:rPr lang="en-US" b="1" dirty="0">
                <a:solidFill>
                  <a:srgbClr val="FF0000"/>
                </a:solidFill>
                <a:latin typeface="Avenir Next" panose="020B0503020202020204" pitchFamily="34" charset="0"/>
              </a:rPr>
              <a:t>Coastal current</a:t>
            </a:r>
          </a:p>
        </p:txBody>
      </p:sp>
      <p:cxnSp>
        <p:nvCxnSpPr>
          <p:cNvPr id="10" name="Straight Arrow Connector 9">
            <a:extLst>
              <a:ext uri="{FF2B5EF4-FFF2-40B4-BE49-F238E27FC236}">
                <a16:creationId xmlns:a16="http://schemas.microsoft.com/office/drawing/2014/main" id="{7411DAB3-C076-4E46-80F7-53717D01BB8B}"/>
              </a:ext>
            </a:extLst>
          </p:cNvPr>
          <p:cNvCxnSpPr>
            <a:cxnSpLocks/>
          </p:cNvCxnSpPr>
          <p:nvPr/>
        </p:nvCxnSpPr>
        <p:spPr>
          <a:xfrm>
            <a:off x="5142940" y="3476633"/>
            <a:ext cx="868180" cy="532659"/>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EC1724E0-215A-4141-A061-A2886893B391}"/>
              </a:ext>
            </a:extLst>
          </p:cNvPr>
          <p:cNvCxnSpPr>
            <a:cxnSpLocks/>
          </p:cNvCxnSpPr>
          <p:nvPr/>
        </p:nvCxnSpPr>
        <p:spPr>
          <a:xfrm flipH="1">
            <a:off x="3683510" y="3428999"/>
            <a:ext cx="396133" cy="580293"/>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299319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Times New Roman">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13753</TotalTime>
  <Words>1410</Words>
  <Application>Microsoft Macintosh PowerPoint</Application>
  <PresentationFormat>Widescreen</PresentationFormat>
  <Paragraphs>166</Paragraphs>
  <Slides>42</Slides>
  <Notes>22</Notes>
  <HiddenSlides>0</HiddenSlides>
  <MMClips>2</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42</vt:i4>
      </vt:variant>
    </vt:vector>
  </HeadingPairs>
  <TitlesOfParts>
    <vt:vector size="56" baseType="lpstr">
      <vt:lpstr>-webkit-standard</vt:lpstr>
      <vt:lpstr>Arial</vt:lpstr>
      <vt:lpstr>Avenir Black</vt:lpstr>
      <vt:lpstr>Avenir Medium</vt:lpstr>
      <vt:lpstr>Avenir Next</vt:lpstr>
      <vt:lpstr>Avenir Next Demi Bold</vt:lpstr>
      <vt:lpstr>Calibri</vt:lpstr>
      <vt:lpstr>Google Sans</vt:lpstr>
      <vt:lpstr>Harding</vt:lpstr>
      <vt:lpstr>Helvetica</vt:lpstr>
      <vt:lpstr>Open Sans</vt:lpstr>
      <vt:lpstr>Times New Roman</vt:lpstr>
      <vt:lpstr>TimesNewRomanPSMT</vt:lpstr>
      <vt:lpstr>Office Theme</vt:lpstr>
      <vt:lpstr>PowerPoint Presentation</vt:lpstr>
      <vt:lpstr>Presentation Outline</vt:lpstr>
      <vt:lpstr>Southern Ocean</vt:lpstr>
      <vt:lpstr>Amundsen Sea</vt:lpstr>
      <vt:lpstr>Polynya</vt:lpstr>
      <vt:lpstr>Major iron sources</vt:lpstr>
      <vt:lpstr>PowerPoint Presentation</vt:lpstr>
      <vt:lpstr>Video of glacial melt</vt:lpstr>
      <vt:lpstr>PowerPoint Presentation</vt:lpstr>
      <vt:lpstr>Three main water masses </vt:lpstr>
      <vt:lpstr>PowerPoint Presentation</vt:lpstr>
      <vt:lpstr>Unique bacterial community</vt:lpstr>
      <vt:lpstr>CDW Inflow</vt:lpstr>
      <vt:lpstr>Inflow/Outflow</vt:lpstr>
      <vt:lpstr>Coastal Current</vt:lpstr>
      <vt:lpstr>ARTMEIS aims</vt:lpstr>
      <vt:lpstr>Hypotheses</vt:lpstr>
      <vt:lpstr>Methods</vt:lpstr>
      <vt:lpstr>PowerPoint Presentation</vt:lpstr>
      <vt:lpstr>QIIME2</vt:lpstr>
      <vt:lpstr>Methods</vt:lpstr>
      <vt:lpstr>Phyloseq / vegan</vt:lpstr>
      <vt:lpstr>Indicator Species</vt:lpstr>
      <vt:lpstr>PowerPoint Presentation</vt:lpstr>
      <vt:lpstr>PowerPoint Presentation</vt:lpstr>
      <vt:lpstr>PowerPoint Presentation</vt:lpstr>
      <vt:lpstr>PowerPoint Presentation</vt:lpstr>
      <vt:lpstr>PowerPoint Presentation</vt:lpstr>
      <vt:lpstr>CDW inflow</vt:lpstr>
      <vt:lpstr>Inflow/Outflow</vt:lpstr>
      <vt:lpstr>Coastal current</vt:lpstr>
      <vt:lpstr>Discussion</vt:lpstr>
      <vt:lpstr>Conclusion</vt:lpstr>
      <vt:lpstr>Baby’s first graph :,)</vt:lpstr>
      <vt:lpstr>SUPPLEMENTARY</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Sierra Bartlett</dc:creator>
  <cp:lastModifiedBy>Sierra Bartlett</cp:lastModifiedBy>
  <cp:revision>19</cp:revision>
  <dcterms:created xsi:type="dcterms:W3CDTF">2024-07-06T19:55:33Z</dcterms:created>
  <dcterms:modified xsi:type="dcterms:W3CDTF">2024-07-16T09:09:27Z</dcterms:modified>
</cp:coreProperties>
</file>

<file path=docProps/thumbnail.jpeg>
</file>